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256" r:id="rId2"/>
    <p:sldId id="326" r:id="rId3"/>
    <p:sldId id="329" r:id="rId4"/>
    <p:sldId id="332" r:id="rId5"/>
    <p:sldId id="330" r:id="rId6"/>
    <p:sldId id="328" r:id="rId7"/>
    <p:sldId id="331" r:id="rId8"/>
    <p:sldId id="312" r:id="rId9"/>
    <p:sldId id="303" r:id="rId10"/>
    <p:sldId id="311" r:id="rId11"/>
    <p:sldId id="321" r:id="rId12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6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D446926-B0B2-4829-B5F8-67BAEF9ACC2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352624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EGD FRANCISCO SOCIAS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A7E69-CA3D-4BB0-AF99-BC4D8631EEA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EGD FRANCISCO SOCIAS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610B-AC71-4536-B390-012AD5FC703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EGD FRANCISCO SOCIAS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FE8DA-E7E3-45E2-940E-03DE7447871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ítulo y texto encima de l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EGD FRANCISCO SOCIAS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4855D-A64A-4096-8E36-ACA48E45EE9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EGD FRANCISCO SOCIAS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0A50E-6EED-41A9-AA7E-15D6F0BA478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EGD FRANCISCO SOCIAS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383D8-CC50-4AF1-9308-7E56F925F1F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EGD FRANCISCO SOCIAS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0605C-916F-49EC-A91C-50AFE7B9B94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EGD FRANCISCO SOCIAS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A0BFA-AF85-4181-A61E-9A6A7962B21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EGD FRANCISCO SOCIAS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14C9D-D632-416B-85D3-ABDE1798546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EGD FRANCISCO SOCIAS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F78A4-00EB-4C65-8E58-1BDF7D15921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EGD FRANCISCO SOCIAS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13E23-DAE0-4DE1-8DC1-6E6922A5B90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EGD FRANCISCO SOCIAS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A7BBF-47DE-4279-AAD6-39938B0FBCF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s-ES_tradnl"/>
              <a:t>EGD FRANCISCO SOCIAS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DE7040A-E5DF-4F85-A164-FA8D8E90122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rotariodechile.or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/http/::www.rotary.org:newsroom:regionalmags:images:argentina04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/http/::www.rotary.org:newsroom:regionalmags:images:chile04.jpg" TargetMode="Externa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/http/::www.rotary.org:newsroom:regionalmags:images:peru04.jpg" TargetMode="External"/><Relationship Id="rId7" Type="http://schemas.openxmlformats.org/officeDocument/2006/relationships/image" Target="/http/::www.rotary.org:newsroom:regionalmags:images:mexico04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/http/::www.rotary.org:newsroom:regionalmags:images:colombia03.jpg" TargetMode="Externa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/http/::www.rotary.org:newsroom:regionalmags:images:spain03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/http/::www.rotary.org:newsroom:regionalmags:images:venezuela04.jpg" TargetMode="Externa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2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s-ES_tradnl" smtClean="0">
                <a:ea typeface="MS PGothic" pitchFamily="34" charset="-128"/>
              </a:rPr>
              <a:t>EGD FRANCISCO SOCIAS</a:t>
            </a:r>
          </a:p>
        </p:txBody>
      </p:sp>
      <p:sp>
        <p:nvSpPr>
          <p:cNvPr id="2051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875B08-4B73-4C66-8331-DC6EAE51E2A8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971550" y="620713"/>
            <a:ext cx="7521575" cy="579437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s-ES_tradnl" sz="3200" b="1" dirty="0">
                <a:solidFill>
                  <a:srgbClr val="FFC000"/>
                </a:solidFill>
                <a:latin typeface="Arial" charset="0"/>
                <a:ea typeface="+mn-ea"/>
              </a:rPr>
              <a:t>Servicio Mundial de Prensa de </a:t>
            </a:r>
            <a:r>
              <a:rPr lang="es-ES_tradnl" sz="3200" b="1" dirty="0" err="1">
                <a:solidFill>
                  <a:srgbClr val="FFC000"/>
                </a:solidFill>
                <a:latin typeface="Arial" charset="0"/>
                <a:ea typeface="+mn-ea"/>
              </a:rPr>
              <a:t>Rotary</a:t>
            </a:r>
            <a:r>
              <a:rPr lang="es-ES_tradnl" dirty="0">
                <a:solidFill>
                  <a:srgbClr val="FFC000"/>
                </a:solidFill>
                <a:ea typeface="+mn-ea"/>
              </a:rPr>
              <a:t> </a:t>
            </a:r>
          </a:p>
        </p:txBody>
      </p:sp>
      <p:pic>
        <p:nvPicPr>
          <p:cNvPr id="2063" name="Picture 15" descr="MCj0234155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2133600"/>
            <a:ext cx="2119312" cy="211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 Box 17"/>
          <p:cNvSpPr txBox="1">
            <a:spLocks noChangeArrowheads="1"/>
          </p:cNvSpPr>
          <p:nvPr/>
        </p:nvSpPr>
        <p:spPr bwMode="auto">
          <a:xfrm>
            <a:off x="3132138" y="2276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1000125" y="5143500"/>
            <a:ext cx="7521575" cy="57943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s-ES_tradnl" sz="3200" b="1" dirty="0">
                <a:solidFill>
                  <a:srgbClr val="FFC000"/>
                </a:solidFill>
                <a:latin typeface="Arial" charset="0"/>
                <a:ea typeface="+mn-ea"/>
              </a:rPr>
              <a:t>Revistas Regionales de </a:t>
            </a:r>
            <a:r>
              <a:rPr lang="es-ES_tradnl" sz="3200" b="1" dirty="0" err="1">
                <a:solidFill>
                  <a:srgbClr val="FFC000"/>
                </a:solidFill>
                <a:latin typeface="Arial" charset="0"/>
                <a:ea typeface="+mn-ea"/>
              </a:rPr>
              <a:t>Rotary</a:t>
            </a:r>
            <a:r>
              <a:rPr lang="es-ES_tradnl" dirty="0">
                <a:solidFill>
                  <a:srgbClr val="FFC000"/>
                </a:solidFill>
                <a:ea typeface="+mn-ea"/>
              </a:rPr>
              <a:t> </a:t>
            </a:r>
          </a:p>
        </p:txBody>
      </p:sp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0200" y="1844675"/>
            <a:ext cx="2668588" cy="273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  <p:bldP spid="206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2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s-ES_tradnl" smtClean="0">
                <a:ea typeface="MS PGothic" pitchFamily="34" charset="-128"/>
              </a:rPr>
              <a:t>EGD FRANCISCO SOCIAS</a:t>
            </a:r>
          </a:p>
        </p:txBody>
      </p:sp>
      <p:sp>
        <p:nvSpPr>
          <p:cNvPr id="11267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5E25D8-9A82-44BF-81D6-7AC8283609B0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1258888" y="549275"/>
            <a:ext cx="63373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L" b="1" dirty="0">
                <a:solidFill>
                  <a:srgbClr val="000099"/>
                </a:solidFill>
                <a:latin typeface="Arial" charset="0"/>
              </a:rPr>
              <a:t>Cumplimiento de</a:t>
            </a:r>
          </a:p>
          <a:p>
            <a:r>
              <a:rPr lang="es-CL" b="1" dirty="0">
                <a:solidFill>
                  <a:srgbClr val="000099"/>
                </a:solidFill>
                <a:latin typeface="Arial" charset="0"/>
              </a:rPr>
              <a:t>Nueva Normativa del SPRI:</a:t>
            </a:r>
          </a:p>
          <a:p>
            <a:endParaRPr lang="es-CL" b="1" dirty="0">
              <a:latin typeface="Arial" charset="0"/>
            </a:endParaRPr>
          </a:p>
          <a:p>
            <a:r>
              <a:rPr lang="es-CL" b="1" dirty="0">
                <a:latin typeface="Arial" charset="0"/>
              </a:rPr>
              <a:t>Contrato Especial</a:t>
            </a:r>
          </a:p>
          <a:p>
            <a:endParaRPr lang="es-CL" b="1" dirty="0">
              <a:latin typeface="Arial" charset="0"/>
            </a:endParaRPr>
          </a:p>
          <a:p>
            <a:r>
              <a:rPr lang="es-CL" b="1" dirty="0">
                <a:latin typeface="Arial" charset="0"/>
              </a:rPr>
              <a:t>Seguro de Responsabilidad Civil</a:t>
            </a:r>
          </a:p>
          <a:p>
            <a:endParaRPr lang="es-CL" b="1" dirty="0">
              <a:latin typeface="Arial" charset="0"/>
            </a:endParaRPr>
          </a:p>
          <a:p>
            <a:r>
              <a:rPr lang="es-CL" b="1" dirty="0">
                <a:latin typeface="Arial" charset="0"/>
              </a:rPr>
              <a:t>Tiempo de Administración</a:t>
            </a:r>
          </a:p>
          <a:p>
            <a:endParaRPr lang="es-CL" b="1" dirty="0">
              <a:latin typeface="Arial" charset="0"/>
            </a:endParaRPr>
          </a:p>
          <a:p>
            <a:r>
              <a:rPr lang="es-CL" b="1" dirty="0">
                <a:latin typeface="Arial" charset="0"/>
              </a:rPr>
              <a:t>Obligatoriedad de Rendición de Cuentas</a:t>
            </a:r>
          </a:p>
          <a:p>
            <a:endParaRPr lang="es-CL" b="1" dirty="0">
              <a:latin typeface="Arial" charset="0"/>
            </a:endParaRPr>
          </a:p>
          <a:p>
            <a:r>
              <a:rPr lang="es-CL" b="1" dirty="0">
                <a:latin typeface="Arial" charset="0"/>
              </a:rPr>
              <a:t>Uso de la monografía de ROTARY</a:t>
            </a:r>
          </a:p>
          <a:p>
            <a:endParaRPr lang="es-CL" b="1" dirty="0">
              <a:latin typeface="Arial" charset="0"/>
            </a:endParaRPr>
          </a:p>
          <a:p>
            <a:r>
              <a:rPr lang="es-CL" b="1" dirty="0">
                <a:latin typeface="Arial" charset="0"/>
              </a:rPr>
              <a:t>Edición Digital </a:t>
            </a:r>
            <a:r>
              <a:rPr lang="es-CL" b="1" dirty="0">
                <a:latin typeface="Arial" charset="0"/>
                <a:hlinkClick r:id="rId2"/>
              </a:rPr>
              <a:t>www.elrotariodechile.org</a:t>
            </a:r>
            <a:endParaRPr lang="es-CL" b="1" dirty="0">
              <a:latin typeface="Arial" charset="0"/>
            </a:endParaRPr>
          </a:p>
          <a:p>
            <a:endParaRPr lang="es-CL" b="1" dirty="0">
              <a:latin typeface="Arial" charset="0"/>
            </a:endParaRPr>
          </a:p>
          <a:p>
            <a:endParaRPr lang="en-US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4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4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4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4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47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47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47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47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47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47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47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47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47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47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4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s-ES_tradnl" smtClean="0">
                <a:ea typeface="MS PGothic" pitchFamily="34" charset="-128"/>
              </a:rPr>
              <a:t>EGD FRANCISCO SOCIAS</a:t>
            </a:r>
          </a:p>
        </p:txBody>
      </p:sp>
      <p:sp>
        <p:nvSpPr>
          <p:cNvPr id="12291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49B2FA-4C56-4131-9206-434CAE684406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87042" name="WordArt 2"/>
          <p:cNvSpPr>
            <a:spLocks noChangeArrowheads="1" noChangeShapeType="1" noTextEdit="1"/>
          </p:cNvSpPr>
          <p:nvPr/>
        </p:nvSpPr>
        <p:spPr bwMode="auto">
          <a:xfrm>
            <a:off x="827088" y="404813"/>
            <a:ext cx="7345362" cy="511175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es-ES" sz="14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mpact"/>
              </a:rPr>
              <a:t>AMIGOS </a:t>
            </a:r>
          </a:p>
          <a:p>
            <a:pPr algn="ctr"/>
            <a:r>
              <a:rPr lang="es-ES" sz="14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mpact"/>
              </a:rPr>
              <a:t>LAS REVISTAS REGIONALES </a:t>
            </a:r>
          </a:p>
          <a:p>
            <a:pPr algn="ctr"/>
            <a:r>
              <a:rPr lang="es-ES" sz="14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mpact"/>
              </a:rPr>
              <a:t>SON SUYAS,   ESTAN A SU DISPOSICION, </a:t>
            </a:r>
          </a:p>
          <a:p>
            <a:pPr algn="ctr"/>
            <a:r>
              <a:rPr lang="es-ES" sz="14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mpact"/>
              </a:rPr>
              <a:t>APOYENLAS,  PROMUEVANLAS,  APORTEN INFORMACION, </a:t>
            </a:r>
          </a:p>
          <a:p>
            <a:pPr algn="ctr"/>
            <a:r>
              <a:rPr lang="es-ES" sz="14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mpact"/>
              </a:rPr>
              <a:t>EXIJAN SU PARTICIPACION  Y  CUMPLAN CON ELLAS.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2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s-ES_tradnl" smtClean="0">
                <a:ea typeface="MS PGothic" pitchFamily="34" charset="-128"/>
              </a:rPr>
              <a:t>EGD FRANCISCO SOCIAS</a:t>
            </a:r>
          </a:p>
        </p:txBody>
      </p:sp>
      <p:sp>
        <p:nvSpPr>
          <p:cNvPr id="3075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699D59-88CB-4E9E-98BD-1E11FC7F2062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285720" y="285728"/>
            <a:ext cx="8208962" cy="621195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n-US" b="1" dirty="0" err="1">
                <a:solidFill>
                  <a:srgbClr val="262699"/>
                </a:solidFill>
                <a:latin typeface="Arial" charset="0"/>
              </a:rPr>
              <a:t>Servicio</a:t>
            </a:r>
            <a:r>
              <a:rPr lang="en-US" b="1" dirty="0">
                <a:solidFill>
                  <a:srgbClr val="262699"/>
                </a:solidFill>
                <a:latin typeface="Arial" charset="0"/>
              </a:rPr>
              <a:t> de </a:t>
            </a:r>
            <a:r>
              <a:rPr lang="en-US" b="1" dirty="0" err="1">
                <a:solidFill>
                  <a:srgbClr val="262699"/>
                </a:solidFill>
                <a:latin typeface="Arial" charset="0"/>
              </a:rPr>
              <a:t>Prensa</a:t>
            </a:r>
            <a:r>
              <a:rPr lang="en-US" b="1" dirty="0">
                <a:solidFill>
                  <a:srgbClr val="262699"/>
                </a:solidFill>
                <a:latin typeface="Arial" charset="0"/>
              </a:rPr>
              <a:t> Mundial de </a:t>
            </a:r>
            <a:r>
              <a:rPr lang="en-US" b="1" dirty="0" smtClean="0">
                <a:solidFill>
                  <a:srgbClr val="262699"/>
                </a:solidFill>
                <a:latin typeface="Arial" charset="0"/>
              </a:rPr>
              <a:t>Rotary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endParaRPr lang="en-US" b="1" dirty="0">
              <a:solidFill>
                <a:srgbClr val="262699"/>
              </a:solidFill>
              <a:latin typeface="Arial" charset="0"/>
            </a:endParaRPr>
          </a:p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n-US" sz="1800" dirty="0" err="1">
                <a:solidFill>
                  <a:schemeClr val="accent2"/>
                </a:solidFill>
                <a:latin typeface="Arial"/>
                <a:cs typeface="Arial"/>
              </a:rPr>
              <a:t>Encargado</a:t>
            </a:r>
            <a:r>
              <a:rPr lang="en-US" sz="1800" dirty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Arial"/>
                <a:cs typeface="Arial"/>
              </a:rPr>
              <a:t>por</a:t>
            </a:r>
            <a:r>
              <a:rPr lang="en-US" sz="1800" dirty="0">
                <a:solidFill>
                  <a:schemeClr val="accent2"/>
                </a:solidFill>
                <a:latin typeface="Arial"/>
                <a:cs typeface="Arial"/>
              </a:rPr>
              <a:t> RI de la </a:t>
            </a:r>
            <a:r>
              <a:rPr lang="en-US" sz="1800" dirty="0" err="1">
                <a:solidFill>
                  <a:schemeClr val="accent2"/>
                </a:solidFill>
                <a:latin typeface="Arial"/>
                <a:cs typeface="Arial"/>
              </a:rPr>
              <a:t>edicion</a:t>
            </a:r>
            <a:r>
              <a:rPr lang="en-US" sz="1800" dirty="0">
                <a:solidFill>
                  <a:schemeClr val="accent2"/>
                </a:solidFill>
                <a:latin typeface="Arial"/>
                <a:cs typeface="Arial"/>
              </a:rPr>
              <a:t> de </a:t>
            </a:r>
            <a:r>
              <a:rPr lang="en-US" sz="1800" dirty="0" err="1">
                <a:solidFill>
                  <a:schemeClr val="accent2"/>
                </a:solidFill>
                <a:latin typeface="Arial"/>
                <a:cs typeface="Arial"/>
              </a:rPr>
              <a:t>diversas</a:t>
            </a:r>
            <a:r>
              <a:rPr lang="en-US" sz="1800" dirty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Arial"/>
                <a:cs typeface="Arial"/>
              </a:rPr>
              <a:t>publicaciones</a:t>
            </a:r>
            <a:r>
              <a:rPr lang="en-US" sz="1800" dirty="0">
                <a:solidFill>
                  <a:schemeClr val="accent2"/>
                </a:solidFill>
                <a:latin typeface="Arial"/>
                <a:cs typeface="Arial"/>
              </a:rPr>
              <a:t>, </a:t>
            </a:r>
            <a:r>
              <a:rPr lang="en-US" sz="1800" dirty="0" err="1">
                <a:solidFill>
                  <a:schemeClr val="accent2"/>
                </a:solidFill>
                <a:latin typeface="Arial"/>
                <a:cs typeface="Arial"/>
              </a:rPr>
              <a:t>además</a:t>
            </a:r>
            <a:r>
              <a:rPr lang="en-US" sz="1800" dirty="0">
                <a:solidFill>
                  <a:schemeClr val="accent2"/>
                </a:solidFill>
                <a:latin typeface="Arial"/>
                <a:cs typeface="Arial"/>
              </a:rPr>
              <a:t> de </a:t>
            </a:r>
            <a:r>
              <a:rPr lang="en-US" sz="1800" dirty="0" err="1">
                <a:solidFill>
                  <a:schemeClr val="accent2"/>
                </a:solidFill>
                <a:latin typeface="Arial"/>
                <a:cs typeface="Arial"/>
              </a:rPr>
              <a:t>materiales</a:t>
            </a:r>
            <a:r>
              <a:rPr lang="en-US" sz="1800" dirty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Arial"/>
                <a:cs typeface="Arial"/>
              </a:rPr>
              <a:t>informativos</a:t>
            </a:r>
            <a:r>
              <a:rPr lang="en-US" sz="1800" dirty="0">
                <a:solidFill>
                  <a:schemeClr val="accent2"/>
                </a:solidFill>
                <a:latin typeface="Arial"/>
                <a:cs typeface="Arial"/>
              </a:rPr>
              <a:t> y </a:t>
            </a:r>
            <a:r>
              <a:rPr lang="en-US" sz="1800" dirty="0" err="1">
                <a:solidFill>
                  <a:schemeClr val="accent2"/>
                </a:solidFill>
                <a:latin typeface="Arial"/>
                <a:cs typeface="Arial"/>
              </a:rPr>
              <a:t>promocionales</a:t>
            </a:r>
            <a:r>
              <a:rPr lang="en-US" sz="1800" dirty="0">
                <a:solidFill>
                  <a:schemeClr val="accent2"/>
                </a:solidFill>
                <a:latin typeface="Arial"/>
                <a:cs typeface="Arial"/>
              </a:rPr>
              <a:t>, </a:t>
            </a:r>
            <a:r>
              <a:rPr lang="en-US" sz="1800" dirty="0" err="1">
                <a:solidFill>
                  <a:schemeClr val="accent2"/>
                </a:solidFill>
                <a:latin typeface="Arial"/>
                <a:cs typeface="Arial"/>
              </a:rPr>
              <a:t>muchos</a:t>
            </a:r>
            <a:r>
              <a:rPr lang="en-US" sz="1800" dirty="0">
                <a:solidFill>
                  <a:schemeClr val="accent2"/>
                </a:solidFill>
                <a:latin typeface="Arial"/>
                <a:cs typeface="Arial"/>
              </a:rPr>
              <a:t> de los </a:t>
            </a:r>
            <a:r>
              <a:rPr lang="en-US" sz="1800" dirty="0" err="1">
                <a:solidFill>
                  <a:schemeClr val="accent2"/>
                </a:solidFill>
                <a:latin typeface="Arial"/>
                <a:cs typeface="Arial"/>
              </a:rPr>
              <a:t>cuales</a:t>
            </a:r>
            <a:r>
              <a:rPr lang="en-US" sz="1800" dirty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Arial"/>
                <a:cs typeface="Arial"/>
              </a:rPr>
              <a:t>pueden</a:t>
            </a:r>
            <a:r>
              <a:rPr lang="en-US" sz="1800" dirty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Arial"/>
                <a:cs typeface="Arial"/>
              </a:rPr>
              <a:t>descargarse</a:t>
            </a:r>
            <a:r>
              <a:rPr lang="en-US" sz="1800" b="1" dirty="0">
                <a:solidFill>
                  <a:schemeClr val="accent2"/>
                </a:solidFill>
                <a:latin typeface="Arial"/>
                <a:cs typeface="Arial"/>
              </a:rPr>
              <a:t>. </a:t>
            </a:r>
            <a:r>
              <a:rPr lang="en-US" sz="1800" dirty="0" err="1" smtClean="0">
                <a:solidFill>
                  <a:schemeClr val="accent2"/>
                </a:solidFill>
                <a:latin typeface="Arial"/>
                <a:cs typeface="Arial"/>
              </a:rPr>
              <a:t>Edita</a:t>
            </a: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lang="en-US" sz="1800" dirty="0" err="1" smtClean="0">
                <a:solidFill>
                  <a:schemeClr val="accent2"/>
                </a:solidFill>
                <a:latin typeface="Arial"/>
                <a:cs typeface="Arial"/>
              </a:rPr>
              <a:t>mensualmente</a:t>
            </a: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 The Rotarian, </a:t>
            </a:r>
            <a:r>
              <a:rPr lang="en-US" sz="1800" dirty="0" err="1" smtClean="0">
                <a:solidFill>
                  <a:schemeClr val="accent2"/>
                </a:solidFill>
                <a:latin typeface="Arial"/>
                <a:cs typeface="Arial"/>
              </a:rPr>
              <a:t>desde</a:t>
            </a: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 1910.</a:t>
            </a:r>
          </a:p>
          <a:p>
            <a:pPr algn="just">
              <a:spcBef>
                <a:spcPts val="500"/>
              </a:spcBef>
              <a:spcAft>
                <a:spcPts val="500"/>
              </a:spcAft>
            </a:pPr>
            <a:endParaRPr lang="en-US" sz="1800" dirty="0">
              <a:solidFill>
                <a:schemeClr val="accent2"/>
              </a:solidFill>
              <a:latin typeface="Arial"/>
              <a:cs typeface="Arial"/>
            </a:endParaRPr>
          </a:p>
          <a:p>
            <a:pPr algn="just"/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En </a:t>
            </a:r>
            <a:r>
              <a:rPr lang="en-US" sz="1800" dirty="0" err="1">
                <a:solidFill>
                  <a:schemeClr val="accent2"/>
                </a:solidFill>
                <a:latin typeface="Arial"/>
                <a:cs typeface="Arial"/>
              </a:rPr>
              <a:t>conjunto</a:t>
            </a:r>
            <a:r>
              <a:rPr lang="en-US" sz="1800" dirty="0">
                <a:solidFill>
                  <a:schemeClr val="accent2"/>
                </a:solidFill>
                <a:latin typeface="Arial"/>
                <a:cs typeface="Arial"/>
              </a:rPr>
              <a:t>, el </a:t>
            </a:r>
            <a:r>
              <a:rPr lang="en-US" sz="1800" dirty="0" err="1">
                <a:solidFill>
                  <a:schemeClr val="accent2"/>
                </a:solidFill>
                <a:latin typeface="Arial"/>
                <a:cs typeface="Arial"/>
              </a:rPr>
              <a:t>Servicio</a:t>
            </a:r>
            <a:r>
              <a:rPr lang="en-US" sz="1800" dirty="0">
                <a:solidFill>
                  <a:schemeClr val="accent2"/>
                </a:solidFill>
                <a:latin typeface="Arial"/>
                <a:cs typeface="Arial"/>
              </a:rPr>
              <a:t> de </a:t>
            </a:r>
            <a:r>
              <a:rPr lang="en-US" sz="1800" dirty="0" err="1">
                <a:solidFill>
                  <a:schemeClr val="accent2"/>
                </a:solidFill>
                <a:latin typeface="Arial"/>
                <a:cs typeface="Arial"/>
              </a:rPr>
              <a:t>Prensa</a:t>
            </a:r>
            <a:r>
              <a:rPr lang="en-US" sz="1800" dirty="0">
                <a:solidFill>
                  <a:schemeClr val="accent2"/>
                </a:solidFill>
                <a:latin typeface="Arial"/>
                <a:cs typeface="Arial"/>
              </a:rPr>
              <a:t> Mundial de Rotary </a:t>
            </a:r>
            <a:r>
              <a:rPr lang="en-US" sz="1800" dirty="0" err="1">
                <a:solidFill>
                  <a:schemeClr val="accent2"/>
                </a:solidFill>
                <a:latin typeface="Arial"/>
                <a:cs typeface="Arial"/>
              </a:rPr>
              <a:t>sirve</a:t>
            </a:r>
            <a:r>
              <a:rPr lang="en-US" sz="1800" dirty="0">
                <a:solidFill>
                  <a:schemeClr val="accent2"/>
                </a:solidFill>
                <a:latin typeface="Arial"/>
                <a:cs typeface="Arial"/>
              </a:rPr>
              <a:t> a </a:t>
            </a:r>
            <a:r>
              <a:rPr lang="en-US" sz="1800" dirty="0" err="1">
                <a:solidFill>
                  <a:schemeClr val="accent2"/>
                </a:solidFill>
                <a:latin typeface="Arial"/>
                <a:cs typeface="Arial"/>
              </a:rPr>
              <a:t>más</a:t>
            </a:r>
            <a:r>
              <a:rPr lang="en-US" sz="1800" dirty="0">
                <a:solidFill>
                  <a:schemeClr val="accent2"/>
                </a:solidFill>
                <a:latin typeface="Arial"/>
                <a:cs typeface="Arial"/>
              </a:rPr>
              <a:t> de un </a:t>
            </a:r>
            <a:r>
              <a:rPr lang="en-US" sz="1800" dirty="0" err="1">
                <a:solidFill>
                  <a:schemeClr val="accent2"/>
                </a:solidFill>
                <a:latin typeface="Arial"/>
                <a:cs typeface="Arial"/>
              </a:rPr>
              <a:t>millón</a:t>
            </a:r>
            <a:r>
              <a:rPr lang="en-US" sz="1800" dirty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lang="en-US" sz="1800" dirty="0" err="1" smtClean="0">
                <a:solidFill>
                  <a:schemeClr val="accent2"/>
                </a:solidFill>
                <a:latin typeface="Arial"/>
                <a:cs typeface="Arial"/>
              </a:rPr>
              <a:t>doscientos</a:t>
            </a: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 mil </a:t>
            </a:r>
            <a:r>
              <a:rPr lang="en-US" sz="1800" dirty="0" err="1">
                <a:solidFill>
                  <a:schemeClr val="accent2"/>
                </a:solidFill>
                <a:latin typeface="Arial"/>
                <a:cs typeface="Arial"/>
              </a:rPr>
              <a:t>rotarios</a:t>
            </a:r>
            <a:r>
              <a:rPr lang="en-US" sz="1800" dirty="0">
                <a:solidFill>
                  <a:schemeClr val="accent2"/>
                </a:solidFill>
                <a:latin typeface="Arial"/>
                <a:cs typeface="Arial"/>
              </a:rPr>
              <a:t> en el </a:t>
            </a:r>
            <a:r>
              <a:rPr lang="en-US" sz="1800" dirty="0" err="1">
                <a:solidFill>
                  <a:schemeClr val="accent2"/>
                </a:solidFill>
                <a:latin typeface="Arial"/>
                <a:cs typeface="Arial"/>
              </a:rPr>
              <a:t>mundo</a:t>
            </a:r>
            <a:r>
              <a:rPr lang="en-US" sz="1800" dirty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Arial"/>
                <a:cs typeface="Arial"/>
              </a:rPr>
              <a:t>entero</a:t>
            </a:r>
            <a:r>
              <a:rPr lang="en-US" sz="1800" dirty="0">
                <a:solidFill>
                  <a:schemeClr val="accent2"/>
                </a:solidFill>
                <a:latin typeface="Arial"/>
                <a:cs typeface="Arial"/>
              </a:rPr>
              <a:t>. </a:t>
            </a:r>
            <a:r>
              <a:rPr lang="en-US" sz="1800" dirty="0" err="1" smtClean="0">
                <a:solidFill>
                  <a:schemeClr val="accent2"/>
                </a:solidFill>
                <a:latin typeface="Arial"/>
                <a:cs typeface="Arial"/>
              </a:rPr>
              <a:t>Cuenta</a:t>
            </a: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 con </a:t>
            </a:r>
            <a:r>
              <a:rPr lang="en-US" sz="1800" dirty="0" err="1" smtClean="0">
                <a:solidFill>
                  <a:schemeClr val="accent2"/>
                </a:solidFill>
                <a:latin typeface="Arial"/>
                <a:cs typeface="Arial"/>
              </a:rPr>
              <a:t>profesionales</a:t>
            </a: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 de </a:t>
            </a:r>
            <a:r>
              <a:rPr lang="en-US" sz="1800" dirty="0" err="1" smtClean="0">
                <a:solidFill>
                  <a:schemeClr val="accent2"/>
                </a:solidFill>
                <a:latin typeface="Arial"/>
                <a:cs typeface="Arial"/>
              </a:rPr>
              <a:t>experiencia</a:t>
            </a: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 en </a:t>
            </a:r>
            <a:r>
              <a:rPr lang="en-US" sz="1800" dirty="0" err="1" smtClean="0">
                <a:solidFill>
                  <a:schemeClr val="accent2"/>
                </a:solidFill>
                <a:latin typeface="Arial"/>
                <a:cs typeface="Arial"/>
              </a:rPr>
              <a:t>todas</a:t>
            </a: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lang="en-US" sz="1800" dirty="0" err="1" smtClean="0">
                <a:solidFill>
                  <a:schemeClr val="accent2"/>
                </a:solidFill>
                <a:latin typeface="Arial"/>
                <a:cs typeface="Arial"/>
              </a:rPr>
              <a:t>las</a:t>
            </a: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 areas de </a:t>
            </a:r>
            <a:r>
              <a:rPr lang="en-US" sz="1800" dirty="0" err="1" smtClean="0">
                <a:solidFill>
                  <a:schemeClr val="accent2"/>
                </a:solidFill>
                <a:latin typeface="Arial"/>
                <a:cs typeface="Arial"/>
              </a:rPr>
              <a:t>las</a:t>
            </a: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lang="en-US" sz="1800" dirty="0" err="1" smtClean="0">
                <a:solidFill>
                  <a:schemeClr val="accent2"/>
                </a:solidFill>
                <a:latin typeface="Arial"/>
                <a:cs typeface="Arial"/>
              </a:rPr>
              <a:t>comunicaciones</a:t>
            </a: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.</a:t>
            </a:r>
          </a:p>
          <a:p>
            <a:pPr algn="just"/>
            <a:endParaRPr lang="es-ES" sz="1800" dirty="0" smtClean="0">
              <a:solidFill>
                <a:schemeClr val="accent2"/>
              </a:solidFill>
              <a:latin typeface="Arial"/>
              <a:cs typeface="Arial"/>
            </a:endParaRPr>
          </a:p>
          <a:p>
            <a:pPr algn="just"/>
            <a:r>
              <a:rPr lang="es-ES" sz="1800" dirty="0" smtClean="0">
                <a:solidFill>
                  <a:schemeClr val="accent2"/>
                </a:solidFill>
                <a:latin typeface="Arial"/>
                <a:cs typeface="Arial"/>
              </a:rPr>
              <a:t>Además, </a:t>
            </a:r>
            <a:r>
              <a:rPr lang="es-ES" sz="1800" dirty="0" err="1" smtClean="0">
                <a:solidFill>
                  <a:schemeClr val="accent2"/>
                </a:solidFill>
                <a:latin typeface="Arial"/>
                <a:cs typeface="Arial"/>
              </a:rPr>
              <a:t>Rotary</a:t>
            </a:r>
            <a:r>
              <a:rPr lang="es-ES" sz="1800" dirty="0" smtClean="0">
                <a:solidFill>
                  <a:schemeClr val="accent2"/>
                </a:solidFill>
                <a:latin typeface="Arial"/>
                <a:cs typeface="Arial"/>
              </a:rPr>
              <a:t> International publica </a:t>
            </a:r>
            <a:r>
              <a:rPr lang="es-ES" sz="1800" i="1" dirty="0" err="1" smtClean="0">
                <a:solidFill>
                  <a:schemeClr val="accent2"/>
                </a:solidFill>
                <a:latin typeface="Arial"/>
                <a:cs typeface="Arial"/>
              </a:rPr>
              <a:t>Rotary</a:t>
            </a:r>
            <a:r>
              <a:rPr lang="es-ES" sz="1800" i="1" dirty="0" smtClean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lang="es-ES" sz="1800" i="1" dirty="0" err="1" smtClean="0">
                <a:solidFill>
                  <a:schemeClr val="accent2"/>
                </a:solidFill>
                <a:latin typeface="Arial"/>
                <a:cs typeface="Arial"/>
              </a:rPr>
              <a:t>Canada</a:t>
            </a:r>
            <a:r>
              <a:rPr lang="es-ES" sz="1800" dirty="0" smtClean="0">
                <a:solidFill>
                  <a:schemeClr val="accent2"/>
                </a:solidFill>
                <a:latin typeface="Arial"/>
                <a:cs typeface="Arial"/>
              </a:rPr>
              <a:t>, un suplemento trimestral de </a:t>
            </a:r>
            <a:r>
              <a:rPr lang="es-ES" sz="1800" i="1" dirty="0" err="1" smtClean="0">
                <a:solidFill>
                  <a:schemeClr val="accent2"/>
                </a:solidFill>
                <a:latin typeface="Arial"/>
                <a:cs typeface="Arial"/>
              </a:rPr>
              <a:t>The</a:t>
            </a:r>
            <a:r>
              <a:rPr lang="es-ES" sz="1800" i="1" dirty="0" smtClean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lang="es-ES" sz="1800" i="1" dirty="0" err="1" smtClean="0">
                <a:solidFill>
                  <a:schemeClr val="accent2"/>
                </a:solidFill>
                <a:latin typeface="Arial"/>
                <a:cs typeface="Arial"/>
              </a:rPr>
              <a:t>Rotarian</a:t>
            </a:r>
            <a:r>
              <a:rPr lang="es-ES" sz="1800" dirty="0" smtClean="0">
                <a:solidFill>
                  <a:schemeClr val="accent2"/>
                </a:solidFill>
                <a:latin typeface="Arial"/>
                <a:cs typeface="Arial"/>
              </a:rPr>
              <a:t> con una tirada de 28.000 ejemplares.</a:t>
            </a:r>
            <a:endParaRPr lang="en-US" sz="1800" dirty="0" smtClean="0">
              <a:solidFill>
                <a:schemeClr val="accent2"/>
              </a:solidFill>
              <a:latin typeface="Arial"/>
              <a:cs typeface="Arial"/>
            </a:endParaRPr>
          </a:p>
          <a:p>
            <a:pPr algn="just">
              <a:spcBef>
                <a:spcPts val="500"/>
              </a:spcBef>
              <a:spcAft>
                <a:spcPts val="500"/>
              </a:spcAft>
            </a:pPr>
            <a:endParaRPr lang="en-US" sz="1800" dirty="0">
              <a:solidFill>
                <a:schemeClr val="accent2"/>
              </a:solidFill>
              <a:latin typeface="Arial"/>
              <a:cs typeface="Arial"/>
            </a:endParaRPr>
          </a:p>
          <a:p>
            <a:pPr algn="just"/>
            <a:r>
              <a:rPr lang="es-ES" sz="1800" dirty="0">
                <a:solidFill>
                  <a:schemeClr val="accent2"/>
                </a:solidFill>
                <a:latin typeface="Arial"/>
                <a:cs typeface="Arial"/>
              </a:rPr>
              <a:t>Más de la mitad de los rotarios del mundo reciben una revista mensual en vez de </a:t>
            </a:r>
            <a:r>
              <a:rPr lang="es-ES" sz="1800" dirty="0" err="1">
                <a:solidFill>
                  <a:schemeClr val="accent2"/>
                </a:solidFill>
                <a:latin typeface="Arial"/>
                <a:cs typeface="Arial"/>
              </a:rPr>
              <a:t>The</a:t>
            </a:r>
            <a:r>
              <a:rPr lang="es-ES" sz="1800" dirty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lang="es-ES" sz="1800" dirty="0" err="1">
                <a:solidFill>
                  <a:schemeClr val="accent2"/>
                </a:solidFill>
                <a:latin typeface="Arial"/>
                <a:cs typeface="Arial"/>
              </a:rPr>
              <a:t>Rotarian</a:t>
            </a:r>
            <a:r>
              <a:rPr lang="es-ES" sz="1800" dirty="0">
                <a:solidFill>
                  <a:schemeClr val="accent2"/>
                </a:solidFill>
                <a:latin typeface="Arial"/>
                <a:cs typeface="Arial"/>
              </a:rPr>
              <a:t>. Los rotarios de estas regiones publican de manera independiente estas revistas que se distribuyen en más de 130 países, en 24 idiomas y alcanzan una tirada total de 872.000 ejemplares. </a:t>
            </a:r>
            <a:endParaRPr lang="es-ES" sz="1800" dirty="0" smtClean="0">
              <a:solidFill>
                <a:schemeClr val="accent2"/>
              </a:solidFill>
              <a:latin typeface="Arial"/>
              <a:cs typeface="Arial"/>
            </a:endParaRPr>
          </a:p>
          <a:p>
            <a:pPr algn="just"/>
            <a:endParaRPr lang="es-ES" sz="1800" dirty="0" smtClean="0">
              <a:solidFill>
                <a:schemeClr val="accent2"/>
              </a:solidFill>
              <a:latin typeface="Arial"/>
              <a:cs typeface="Arial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en-US" sz="2000" dirty="0">
              <a:solidFill>
                <a:srgbClr val="2626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4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42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42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42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42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4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s-ES_tradnl" smtClean="0">
                <a:ea typeface="MS PGothic" pitchFamily="34" charset="-128"/>
              </a:rPr>
              <a:t>EGD FRANCISCO SOCIAS</a:t>
            </a:r>
          </a:p>
        </p:txBody>
      </p:sp>
      <p:sp>
        <p:nvSpPr>
          <p:cNvPr id="4099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BC0BB1-7916-45A0-A0C8-41E98CC6A57B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323528" y="980728"/>
            <a:ext cx="8572500" cy="50783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1800" b="1" dirty="0">
                <a:solidFill>
                  <a:srgbClr val="262699"/>
                </a:solidFill>
                <a:latin typeface="Arial" charset="0"/>
              </a:rPr>
              <a:t>REVISTAS REGIONALES DE ROTARY</a:t>
            </a:r>
          </a:p>
          <a:p>
            <a:pPr algn="just"/>
            <a:endParaRPr lang="es-ES_tradnl" sz="1800" dirty="0">
              <a:solidFill>
                <a:srgbClr val="262699"/>
              </a:solidFill>
              <a:latin typeface="Arial" charset="0"/>
            </a:endParaRPr>
          </a:p>
          <a:p>
            <a:pPr marL="285750" indent="-285750" algn="just">
              <a:buFontTx/>
              <a:buChar char="-"/>
            </a:pPr>
            <a:r>
              <a:rPr lang="es-ES_tradnl" sz="1800" dirty="0" smtClean="0">
                <a:solidFill>
                  <a:srgbClr val="262699"/>
                </a:solidFill>
                <a:latin typeface="Arial" charset="0"/>
              </a:rPr>
              <a:t>Existen 32 Revistas Regionales</a:t>
            </a:r>
          </a:p>
          <a:p>
            <a:pPr marL="285750" indent="-285750" algn="just"/>
            <a:endParaRPr lang="es-ES_tradnl" sz="1800" dirty="0" smtClean="0">
              <a:solidFill>
                <a:srgbClr val="262699"/>
              </a:solidFill>
              <a:latin typeface="Arial" charset="0"/>
            </a:endParaRPr>
          </a:p>
          <a:p>
            <a:pPr marL="285750" indent="-285750" algn="just">
              <a:buFontTx/>
              <a:buChar char="-"/>
            </a:pPr>
            <a:r>
              <a:rPr lang="es-ES_tradnl" sz="1800" dirty="0" smtClean="0">
                <a:solidFill>
                  <a:srgbClr val="262699"/>
                </a:solidFill>
                <a:latin typeface="Arial" charset="0"/>
              </a:rPr>
              <a:t>Cada </a:t>
            </a:r>
            <a:r>
              <a:rPr lang="es-ES_tradnl" sz="1800" dirty="0">
                <a:solidFill>
                  <a:srgbClr val="262699"/>
                </a:solidFill>
                <a:latin typeface="Arial" charset="0"/>
              </a:rPr>
              <a:t>revista cuenta con un enfoque editorial de cariz local. </a:t>
            </a:r>
            <a:endParaRPr lang="es-ES_tradnl" sz="1800" dirty="0" smtClean="0">
              <a:solidFill>
                <a:srgbClr val="262699"/>
              </a:solidFill>
              <a:latin typeface="Arial" charset="0"/>
            </a:endParaRPr>
          </a:p>
          <a:p>
            <a:pPr marL="285750" indent="-285750" algn="just"/>
            <a:endParaRPr lang="es-ES_tradnl" sz="1800" dirty="0" smtClean="0">
              <a:solidFill>
                <a:srgbClr val="262699"/>
              </a:solidFill>
              <a:latin typeface="Arial" charset="0"/>
            </a:endParaRPr>
          </a:p>
          <a:p>
            <a:pPr marL="285750" indent="-285750" algn="just">
              <a:buFontTx/>
              <a:buChar char="-"/>
            </a:pPr>
            <a:r>
              <a:rPr lang="es-ES_tradnl" sz="1800" dirty="0" smtClean="0">
                <a:solidFill>
                  <a:srgbClr val="262699"/>
                </a:solidFill>
                <a:latin typeface="Arial" charset="0"/>
              </a:rPr>
              <a:t>Al </a:t>
            </a:r>
            <a:r>
              <a:rPr lang="es-ES_tradnl" sz="1800" dirty="0">
                <a:solidFill>
                  <a:srgbClr val="262699"/>
                </a:solidFill>
                <a:latin typeface="Arial" charset="0"/>
              </a:rPr>
              <a:t>mismo tiempo, las revistas incluyen los artículos y fotografías obligatorios de interés rotario internacional que se les envían desde la redacción de </a:t>
            </a:r>
            <a:r>
              <a:rPr lang="es-ES_tradnl" sz="1800" dirty="0" err="1">
                <a:solidFill>
                  <a:srgbClr val="262699"/>
                </a:solidFill>
                <a:latin typeface="Arial" charset="0"/>
              </a:rPr>
              <a:t>The</a:t>
            </a:r>
            <a:r>
              <a:rPr lang="es-ES_tradnl" sz="1800" dirty="0">
                <a:solidFill>
                  <a:srgbClr val="262699"/>
                </a:solidFill>
                <a:latin typeface="Arial" charset="0"/>
              </a:rPr>
              <a:t> </a:t>
            </a:r>
            <a:r>
              <a:rPr lang="es-ES_tradnl" sz="1800" dirty="0" err="1" smtClean="0">
                <a:solidFill>
                  <a:srgbClr val="262699"/>
                </a:solidFill>
                <a:latin typeface="Arial" charset="0"/>
              </a:rPr>
              <a:t>Rotarian</a:t>
            </a:r>
            <a:r>
              <a:rPr lang="es-ES_tradnl" sz="1800" dirty="0" smtClean="0">
                <a:solidFill>
                  <a:srgbClr val="262699"/>
                </a:solidFill>
                <a:latin typeface="Arial" charset="0"/>
              </a:rPr>
              <a:t>.</a:t>
            </a:r>
          </a:p>
          <a:p>
            <a:pPr marL="285750" indent="-285750" algn="just"/>
            <a:endParaRPr lang="es-ES_tradnl" sz="1800" dirty="0" smtClean="0">
              <a:solidFill>
                <a:srgbClr val="262699"/>
              </a:solidFill>
              <a:latin typeface="Arial" charset="0"/>
            </a:endParaRPr>
          </a:p>
          <a:p>
            <a:pPr marL="285750" indent="-285750" algn="just">
              <a:buFontTx/>
              <a:buChar char="-"/>
            </a:pPr>
            <a:r>
              <a:rPr lang="es-CL" sz="1800" dirty="0" smtClean="0">
                <a:solidFill>
                  <a:srgbClr val="262699"/>
                </a:solidFill>
                <a:latin typeface="Arial" charset="0"/>
              </a:rPr>
              <a:t>La </a:t>
            </a:r>
            <a:r>
              <a:rPr lang="es-CL" sz="1800" dirty="0">
                <a:solidFill>
                  <a:srgbClr val="262699"/>
                </a:solidFill>
                <a:latin typeface="Arial" charset="0"/>
              </a:rPr>
              <a:t>publicidad esta permitida hasta un 10% de las páginas de cada edición. </a:t>
            </a:r>
            <a:endParaRPr lang="es-CL" sz="1800" dirty="0" smtClean="0">
              <a:solidFill>
                <a:srgbClr val="262699"/>
              </a:solidFill>
              <a:latin typeface="Arial" charset="0"/>
            </a:endParaRPr>
          </a:p>
          <a:p>
            <a:pPr marL="285750" indent="-285750" algn="just"/>
            <a:endParaRPr lang="es-CL" sz="1800" dirty="0" smtClean="0">
              <a:solidFill>
                <a:srgbClr val="262699"/>
              </a:solidFill>
              <a:latin typeface="Arial" charset="0"/>
            </a:endParaRPr>
          </a:p>
          <a:p>
            <a:pPr marL="285750" indent="-285750" algn="just">
              <a:buFontTx/>
              <a:buChar char="-"/>
            </a:pPr>
            <a:r>
              <a:rPr lang="es-CL" sz="1800" dirty="0" smtClean="0">
                <a:solidFill>
                  <a:srgbClr val="262699"/>
                </a:solidFill>
                <a:latin typeface="Arial" charset="0"/>
              </a:rPr>
              <a:t>La </a:t>
            </a:r>
            <a:r>
              <a:rPr lang="es-CL" sz="1800" dirty="0">
                <a:solidFill>
                  <a:srgbClr val="262699"/>
                </a:solidFill>
                <a:latin typeface="Arial" charset="0"/>
              </a:rPr>
              <a:t>periodicidad de las ediciones en general es bimensual, salvo Brasil Rotario, Rotary Down Under y Rotary NoTomo, que son mensuales. </a:t>
            </a:r>
            <a:endParaRPr lang="es-CL" sz="1800" dirty="0" smtClean="0">
              <a:solidFill>
                <a:srgbClr val="262699"/>
              </a:solidFill>
              <a:latin typeface="Arial" charset="0"/>
            </a:endParaRPr>
          </a:p>
          <a:p>
            <a:pPr marL="285750" indent="-285750" algn="just"/>
            <a:endParaRPr lang="es-CL" sz="1800" dirty="0" smtClean="0">
              <a:solidFill>
                <a:srgbClr val="262699"/>
              </a:solidFill>
              <a:latin typeface="Arial" charset="0"/>
            </a:endParaRPr>
          </a:p>
          <a:p>
            <a:pPr marL="285750" indent="-285750" algn="just">
              <a:buFontTx/>
              <a:buChar char="-"/>
            </a:pPr>
            <a:r>
              <a:rPr lang="es-CL" sz="1800" dirty="0" smtClean="0">
                <a:solidFill>
                  <a:srgbClr val="262699"/>
                </a:solidFill>
                <a:latin typeface="Arial" charset="0"/>
              </a:rPr>
              <a:t>Los </a:t>
            </a:r>
            <a:r>
              <a:rPr lang="es-CL" sz="1800" dirty="0">
                <a:solidFill>
                  <a:srgbClr val="262699"/>
                </a:solidFill>
                <a:latin typeface="Arial" charset="0"/>
              </a:rPr>
              <a:t>Editores se reúnen cada 2 años en la oficina central de Rotary, Evanston, y en los Institutos Rotary.</a:t>
            </a:r>
          </a:p>
          <a:p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7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7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72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72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72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72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>
                <a:solidFill>
                  <a:schemeClr val="accent2">
                    <a:lumMod val="75000"/>
                  </a:schemeClr>
                </a:solidFill>
              </a:rPr>
              <a:t>EGD FRANCISCO SOCIAS</a:t>
            </a:r>
          </a:p>
        </p:txBody>
      </p:sp>
      <p:sp>
        <p:nvSpPr>
          <p:cNvPr id="5123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4E4222-288C-4CA7-AFA5-E69F6B48B48E}" type="slidenum">
              <a:rPr lang="es-ES_tradnl">
                <a:solidFill>
                  <a:srgbClr val="262699"/>
                </a:solidFill>
              </a:rPr>
              <a:pPr/>
              <a:t>4</a:t>
            </a:fld>
            <a:endParaRPr lang="es-ES_tradnl">
              <a:solidFill>
                <a:srgbClr val="262699"/>
              </a:solidFill>
            </a:endParaRPr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0" y="928688"/>
            <a:ext cx="1530350" cy="34925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ES_tradnl" sz="1600" b="1">
                <a:solidFill>
                  <a:srgbClr val="262699"/>
                </a:solidFill>
                <a:latin typeface="Arial" charset="0"/>
              </a:rPr>
              <a:t>Rotary África</a:t>
            </a:r>
            <a:r>
              <a:rPr lang="es-ES_tradnl" sz="1600">
                <a:solidFill>
                  <a:srgbClr val="262699"/>
                </a:solidFill>
                <a:latin typeface="Arial" charset="0"/>
              </a:rPr>
              <a:t> </a:t>
            </a: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1928813" y="857250"/>
            <a:ext cx="2092325" cy="59372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s-ES_tradnl" sz="1600" b="1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Rotary</a:t>
            </a:r>
            <a:r>
              <a:rPr lang="es-ES_tradnl" sz="16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 Down </a:t>
            </a:r>
            <a:r>
              <a:rPr lang="es-ES_tradnl" sz="1600" b="1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Under</a:t>
            </a:r>
            <a:endParaRPr lang="es-ES_tradnl" sz="1600" b="1" dirty="0">
              <a:solidFill>
                <a:schemeClr val="accent2">
                  <a:lumMod val="75000"/>
                </a:schemeClr>
              </a:solidFill>
              <a:latin typeface="Arial" charset="0"/>
              <a:ea typeface="+mn-ea"/>
            </a:endParaRPr>
          </a:p>
          <a:p>
            <a:pPr>
              <a:defRPr/>
            </a:pPr>
            <a:r>
              <a:rPr lang="es-ES_tradnl" sz="16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Australia</a:t>
            </a:r>
            <a:endParaRPr lang="es-ES_tradnl" sz="1600" dirty="0">
              <a:solidFill>
                <a:schemeClr val="accent2">
                  <a:lumMod val="75000"/>
                </a:schemeClr>
              </a:solidFill>
              <a:latin typeface="Arial" charset="0"/>
              <a:ea typeface="+mn-ea"/>
            </a:endParaRPr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214313" y="1643063"/>
            <a:ext cx="1652587" cy="59372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ES_tradnl" sz="1600" b="1">
                <a:solidFill>
                  <a:srgbClr val="262699"/>
                </a:solidFill>
                <a:latin typeface="Arial" charset="0"/>
              </a:rPr>
              <a:t>Rotary Contact</a:t>
            </a:r>
          </a:p>
          <a:p>
            <a:r>
              <a:rPr lang="es-ES_tradnl" sz="1600" b="1">
                <a:solidFill>
                  <a:srgbClr val="262699"/>
                </a:solidFill>
                <a:latin typeface="Arial" charset="0"/>
              </a:rPr>
              <a:t>Bélgica</a:t>
            </a:r>
            <a:r>
              <a:rPr lang="es-ES_tradnl" sz="1600">
                <a:solidFill>
                  <a:srgbClr val="262699"/>
                </a:solidFill>
                <a:latin typeface="Arial" charset="0"/>
              </a:rPr>
              <a:t> </a:t>
            </a:r>
          </a:p>
        </p:txBody>
      </p:sp>
      <p:sp>
        <p:nvSpPr>
          <p:cNvPr id="100359" name="Rectangle 7"/>
          <p:cNvSpPr>
            <a:spLocks noChangeArrowheads="1"/>
          </p:cNvSpPr>
          <p:nvPr/>
        </p:nvSpPr>
        <p:spPr bwMode="auto">
          <a:xfrm>
            <a:off x="4357688" y="2000250"/>
            <a:ext cx="1531937" cy="338138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s-ES_tradnl" sz="16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Brasil Rotario</a:t>
            </a:r>
            <a:endParaRPr lang="es-ES_tradnl" sz="1600" dirty="0">
              <a:solidFill>
                <a:schemeClr val="accent2">
                  <a:lumMod val="75000"/>
                </a:schemeClr>
              </a:solidFill>
              <a:latin typeface="Arial" charset="0"/>
              <a:ea typeface="+mn-ea"/>
            </a:endParaRPr>
          </a:p>
        </p:txBody>
      </p:sp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2071688" y="1857375"/>
            <a:ext cx="2005012" cy="34925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s-ES_tradnl" sz="1600" b="1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Rotary</a:t>
            </a:r>
            <a:r>
              <a:rPr lang="es-ES_tradnl" sz="16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 in Bulgaria</a:t>
            </a:r>
            <a:r>
              <a:rPr lang="es-ES_tradnl" sz="1600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 </a:t>
            </a:r>
          </a:p>
        </p:txBody>
      </p:sp>
      <p:sp>
        <p:nvSpPr>
          <p:cNvPr id="100361" name="Rectangle 9"/>
          <p:cNvSpPr>
            <a:spLocks noChangeArrowheads="1"/>
          </p:cNvSpPr>
          <p:nvPr/>
        </p:nvSpPr>
        <p:spPr bwMode="auto">
          <a:xfrm>
            <a:off x="6429375" y="857250"/>
            <a:ext cx="2274888" cy="59372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s-ES_tradnl" sz="1600" b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The Rotarian Monthly</a:t>
            </a:r>
          </a:p>
          <a:p>
            <a:pPr>
              <a:defRPr/>
            </a:pPr>
            <a:r>
              <a:rPr lang="es-ES_tradnl" sz="1600" b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Taiwan</a:t>
            </a:r>
            <a:r>
              <a:rPr lang="es-ES_tradnl" sz="160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 </a:t>
            </a:r>
          </a:p>
        </p:txBody>
      </p:sp>
      <p:sp>
        <p:nvSpPr>
          <p:cNvPr id="100362" name="Rectangle 10"/>
          <p:cNvSpPr>
            <a:spLocks noChangeArrowheads="1"/>
          </p:cNvSpPr>
          <p:nvPr/>
        </p:nvSpPr>
        <p:spPr bwMode="auto">
          <a:xfrm>
            <a:off x="357188" y="2571750"/>
            <a:ext cx="2014537" cy="59372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s-ES_tradnl" sz="1600" b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Rotary Good News</a:t>
            </a:r>
          </a:p>
          <a:p>
            <a:pPr>
              <a:defRPr/>
            </a:pPr>
            <a:r>
              <a:rPr lang="es-ES_tradnl" sz="1600" b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Checoslovaquia</a:t>
            </a:r>
            <a:r>
              <a:rPr lang="es-ES_tradnl" sz="160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 </a:t>
            </a:r>
          </a:p>
        </p:txBody>
      </p:sp>
      <p:sp>
        <p:nvSpPr>
          <p:cNvPr id="100363" name="Rectangle 11"/>
          <p:cNvSpPr>
            <a:spLocks noChangeArrowheads="1"/>
          </p:cNvSpPr>
          <p:nvPr/>
        </p:nvSpPr>
        <p:spPr bwMode="auto">
          <a:xfrm>
            <a:off x="6072188" y="2214563"/>
            <a:ext cx="2735262" cy="34925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s-ES_tradnl" sz="1600" b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Rotary Magazine Egipto</a:t>
            </a:r>
            <a:r>
              <a:rPr lang="es-ES_tradnl" sz="160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 </a:t>
            </a:r>
          </a:p>
        </p:txBody>
      </p:sp>
      <p:sp>
        <p:nvSpPr>
          <p:cNvPr id="100364" name="Rectangle 12"/>
          <p:cNvSpPr>
            <a:spLocks noChangeArrowheads="1"/>
          </p:cNvSpPr>
          <p:nvPr/>
        </p:nvSpPr>
        <p:spPr bwMode="auto">
          <a:xfrm>
            <a:off x="2571750" y="2714625"/>
            <a:ext cx="1371600" cy="34925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s-ES_tradnl" sz="1600" b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Le Rotarien</a:t>
            </a:r>
            <a:r>
              <a:rPr lang="es-ES_tradnl" sz="160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 </a:t>
            </a:r>
          </a:p>
        </p:txBody>
      </p:sp>
      <p:sp>
        <p:nvSpPr>
          <p:cNvPr id="100365" name="Rectangle 13"/>
          <p:cNvSpPr>
            <a:spLocks noChangeArrowheads="1"/>
          </p:cNvSpPr>
          <p:nvPr/>
        </p:nvSpPr>
        <p:spPr bwMode="auto">
          <a:xfrm>
            <a:off x="4125913" y="2693988"/>
            <a:ext cx="1698625" cy="59372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s-ES_tradnl" sz="1600" b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Rotary Magazin</a:t>
            </a:r>
          </a:p>
          <a:p>
            <a:pPr>
              <a:defRPr/>
            </a:pPr>
            <a:r>
              <a:rPr lang="es-ES_tradnl" sz="1600" b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Alemania</a:t>
            </a:r>
            <a:r>
              <a:rPr lang="es-ES_tradnl" sz="160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 </a:t>
            </a:r>
          </a:p>
        </p:txBody>
      </p:sp>
      <p:sp>
        <p:nvSpPr>
          <p:cNvPr id="100366" name="Rectangle 14"/>
          <p:cNvSpPr>
            <a:spLocks noChangeArrowheads="1"/>
          </p:cNvSpPr>
          <p:nvPr/>
        </p:nvSpPr>
        <p:spPr bwMode="auto">
          <a:xfrm>
            <a:off x="357188" y="3429000"/>
            <a:ext cx="3465512" cy="34925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s-ES_tradnl" sz="1600" b="1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Rotary</a:t>
            </a:r>
            <a:r>
              <a:rPr lang="es-ES_tradnl" sz="16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 (Great </a:t>
            </a:r>
            <a:r>
              <a:rPr lang="es-ES_tradnl" sz="1600" b="1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Britain</a:t>
            </a:r>
            <a:r>
              <a:rPr lang="es-ES_tradnl" sz="16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 and </a:t>
            </a:r>
            <a:r>
              <a:rPr lang="es-ES_tradnl" sz="1600" b="1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Ireland</a:t>
            </a:r>
            <a:r>
              <a:rPr lang="es-ES_tradnl" sz="16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)</a:t>
            </a:r>
            <a:r>
              <a:rPr lang="es-ES_tradnl" sz="1600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 </a:t>
            </a:r>
          </a:p>
        </p:txBody>
      </p:sp>
      <p:sp>
        <p:nvSpPr>
          <p:cNvPr id="100367" name="Rectangle 15"/>
          <p:cNvSpPr>
            <a:spLocks noChangeArrowheads="1"/>
          </p:cNvSpPr>
          <p:nvPr/>
        </p:nvSpPr>
        <p:spPr bwMode="auto">
          <a:xfrm>
            <a:off x="357188" y="4000500"/>
            <a:ext cx="3154362" cy="59372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s-ES_tradnl" sz="1600" b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Rotary News/Rotary Samachar</a:t>
            </a:r>
          </a:p>
          <a:p>
            <a:pPr>
              <a:defRPr/>
            </a:pPr>
            <a:r>
              <a:rPr lang="es-ES_tradnl" sz="1600" b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India</a:t>
            </a:r>
          </a:p>
        </p:txBody>
      </p:sp>
      <p:sp>
        <p:nvSpPr>
          <p:cNvPr id="100368" name="Rectangle 16"/>
          <p:cNvSpPr>
            <a:spLocks noChangeArrowheads="1"/>
          </p:cNvSpPr>
          <p:nvPr/>
        </p:nvSpPr>
        <p:spPr bwMode="auto">
          <a:xfrm>
            <a:off x="4143375" y="3429000"/>
            <a:ext cx="1485900" cy="34925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s-ES_tradnl" sz="1600" b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Rotary Israel</a:t>
            </a:r>
            <a:r>
              <a:rPr lang="es-ES_tradnl" sz="160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 </a:t>
            </a:r>
          </a:p>
        </p:txBody>
      </p:sp>
      <p:sp>
        <p:nvSpPr>
          <p:cNvPr id="100369" name="Rectangle 17"/>
          <p:cNvSpPr>
            <a:spLocks noChangeArrowheads="1"/>
          </p:cNvSpPr>
          <p:nvPr/>
        </p:nvSpPr>
        <p:spPr bwMode="auto">
          <a:xfrm>
            <a:off x="3786188" y="4286250"/>
            <a:ext cx="1555750" cy="34925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s-ES_tradnl" sz="1600" b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Rotary (Italia)</a:t>
            </a:r>
            <a:r>
              <a:rPr lang="es-ES_tradnl" sz="160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 </a:t>
            </a:r>
          </a:p>
        </p:txBody>
      </p:sp>
      <p:sp>
        <p:nvSpPr>
          <p:cNvPr id="100370" name="Rectangle 18"/>
          <p:cNvSpPr>
            <a:spLocks noChangeArrowheads="1"/>
          </p:cNvSpPr>
          <p:nvPr/>
        </p:nvSpPr>
        <p:spPr bwMode="auto">
          <a:xfrm>
            <a:off x="5715000" y="4286250"/>
            <a:ext cx="3063875" cy="338138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s-ES_tradnl" sz="1600" b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The Rotary-No-Tomo (Japan)</a:t>
            </a:r>
            <a:r>
              <a:rPr lang="es-ES_tradnl" sz="160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 </a:t>
            </a:r>
          </a:p>
        </p:txBody>
      </p:sp>
      <p:sp>
        <p:nvSpPr>
          <p:cNvPr id="100371" name="Rectangle 19"/>
          <p:cNvSpPr>
            <a:spLocks noChangeArrowheads="1"/>
          </p:cNvSpPr>
          <p:nvPr/>
        </p:nvSpPr>
        <p:spPr bwMode="auto">
          <a:xfrm>
            <a:off x="428625" y="4857750"/>
            <a:ext cx="2003425" cy="34925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s-ES_tradnl" sz="1600" b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The Rotary Korea</a:t>
            </a:r>
            <a:r>
              <a:rPr lang="es-ES_tradnl" sz="160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 </a:t>
            </a:r>
          </a:p>
        </p:txBody>
      </p:sp>
      <p:sp>
        <p:nvSpPr>
          <p:cNvPr id="100372" name="Rectangle 20"/>
          <p:cNvSpPr>
            <a:spLocks noChangeArrowheads="1"/>
          </p:cNvSpPr>
          <p:nvPr/>
        </p:nvSpPr>
        <p:spPr bwMode="auto">
          <a:xfrm>
            <a:off x="3000375" y="4929188"/>
            <a:ext cx="2760663" cy="34925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s-ES_tradnl" sz="1600" b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De Rotarian, Paises Bajos</a:t>
            </a:r>
            <a:r>
              <a:rPr lang="es-ES_tradnl" sz="160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 </a:t>
            </a:r>
          </a:p>
        </p:txBody>
      </p:sp>
      <p:sp>
        <p:nvSpPr>
          <p:cNvPr id="100373" name="Rectangle 21"/>
          <p:cNvSpPr>
            <a:spLocks noChangeArrowheads="1"/>
          </p:cNvSpPr>
          <p:nvPr/>
        </p:nvSpPr>
        <p:spPr bwMode="auto">
          <a:xfrm>
            <a:off x="611188" y="5500688"/>
            <a:ext cx="1925637" cy="338137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s-ES_tradnl" sz="1600" b="1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Philippine</a:t>
            </a:r>
            <a:r>
              <a:rPr lang="es-ES_tradnl" sz="16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es-ES_tradnl" sz="1600" b="1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Rotary</a:t>
            </a:r>
            <a:r>
              <a:rPr lang="es-ES_tradnl" sz="1600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 </a:t>
            </a:r>
          </a:p>
        </p:txBody>
      </p:sp>
      <p:sp>
        <p:nvSpPr>
          <p:cNvPr id="100374" name="Rectangle 22"/>
          <p:cNvSpPr>
            <a:spLocks noChangeArrowheads="1"/>
          </p:cNvSpPr>
          <p:nvPr/>
        </p:nvSpPr>
        <p:spPr bwMode="auto">
          <a:xfrm>
            <a:off x="6215063" y="3429000"/>
            <a:ext cx="2411412" cy="71437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s-ES_tradnl" sz="1600" b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Glos Rotary/Rotarianin</a:t>
            </a:r>
          </a:p>
          <a:p>
            <a:pPr>
              <a:defRPr/>
            </a:pPr>
            <a:r>
              <a:rPr lang="es-ES_tradnl" sz="1600" b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Polonia</a:t>
            </a:r>
            <a:r>
              <a:rPr lang="es-ES_tradnl">
                <a:solidFill>
                  <a:schemeClr val="accent2">
                    <a:lumMod val="75000"/>
                  </a:schemeClr>
                </a:solidFill>
                <a:ea typeface="+mn-ea"/>
              </a:rPr>
              <a:t> </a:t>
            </a:r>
          </a:p>
        </p:txBody>
      </p:sp>
      <p:sp>
        <p:nvSpPr>
          <p:cNvPr id="100375" name="Rectangle 23"/>
          <p:cNvSpPr>
            <a:spLocks noChangeArrowheads="1"/>
          </p:cNvSpPr>
          <p:nvPr/>
        </p:nvSpPr>
        <p:spPr bwMode="auto">
          <a:xfrm>
            <a:off x="6643688" y="5000625"/>
            <a:ext cx="1870075" cy="461963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s-ES_tradnl" sz="1600" b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Portugal Rotario</a:t>
            </a:r>
            <a:r>
              <a:rPr lang="es-ES_tradnl">
                <a:solidFill>
                  <a:schemeClr val="accent2">
                    <a:lumMod val="75000"/>
                  </a:schemeClr>
                </a:solidFill>
                <a:ea typeface="+mn-ea"/>
              </a:rPr>
              <a:t> </a:t>
            </a:r>
          </a:p>
        </p:txBody>
      </p:sp>
      <p:sp>
        <p:nvSpPr>
          <p:cNvPr id="100376" name="Rectangle 24"/>
          <p:cNvSpPr>
            <a:spLocks noChangeArrowheads="1"/>
          </p:cNvSpPr>
          <p:nvPr/>
        </p:nvSpPr>
        <p:spPr bwMode="auto">
          <a:xfrm>
            <a:off x="3500438" y="5500688"/>
            <a:ext cx="1682750" cy="4699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s-ES_tradnl" sz="1600" b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Rotary Norden</a:t>
            </a:r>
            <a:r>
              <a:rPr lang="es-ES_tradnl">
                <a:solidFill>
                  <a:schemeClr val="accent2">
                    <a:lumMod val="75000"/>
                  </a:schemeClr>
                </a:solidFill>
                <a:ea typeface="+mn-ea"/>
              </a:rPr>
              <a:t> </a:t>
            </a:r>
          </a:p>
        </p:txBody>
      </p:sp>
      <p:sp>
        <p:nvSpPr>
          <p:cNvPr id="100377" name="Rectangle 25"/>
          <p:cNvSpPr>
            <a:spLocks noChangeArrowheads="1"/>
          </p:cNvSpPr>
          <p:nvPr/>
        </p:nvSpPr>
        <p:spPr bwMode="auto">
          <a:xfrm>
            <a:off x="6149975" y="5572125"/>
            <a:ext cx="2994025" cy="4699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s-ES_tradnl" sz="1600" b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Rotary Suisse Liechtenstein</a:t>
            </a:r>
            <a:r>
              <a:rPr lang="es-ES_tradnl">
                <a:solidFill>
                  <a:schemeClr val="accent2">
                    <a:lumMod val="75000"/>
                  </a:schemeClr>
                </a:solidFill>
                <a:ea typeface="+mn-ea"/>
              </a:rPr>
              <a:t> </a:t>
            </a:r>
          </a:p>
        </p:txBody>
      </p:sp>
      <p:sp>
        <p:nvSpPr>
          <p:cNvPr id="100378" name="Rectangle 26"/>
          <p:cNvSpPr>
            <a:spLocks noChangeArrowheads="1"/>
          </p:cNvSpPr>
          <p:nvPr/>
        </p:nvSpPr>
        <p:spPr bwMode="auto">
          <a:xfrm>
            <a:off x="6500813" y="2714625"/>
            <a:ext cx="1789112" cy="34925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s-ES_tradnl" sz="1600" b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Rotary Thailand</a:t>
            </a:r>
            <a:r>
              <a:rPr lang="es-ES_tradnl" sz="160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 </a:t>
            </a:r>
          </a:p>
        </p:txBody>
      </p:sp>
      <p:sp>
        <p:nvSpPr>
          <p:cNvPr id="100379" name="Rectangle 27"/>
          <p:cNvSpPr>
            <a:spLocks noChangeArrowheads="1"/>
          </p:cNvSpPr>
          <p:nvPr/>
        </p:nvSpPr>
        <p:spPr bwMode="auto">
          <a:xfrm>
            <a:off x="4286250" y="928688"/>
            <a:ext cx="1662113" cy="71437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ES_tradnl" sz="1600" b="1">
                <a:solidFill>
                  <a:srgbClr val="262699"/>
                </a:solidFill>
                <a:latin typeface="Arial" charset="0"/>
              </a:rPr>
              <a:t>Rotary Dergisi</a:t>
            </a:r>
            <a:r>
              <a:rPr lang="es-ES_tradnl">
                <a:solidFill>
                  <a:srgbClr val="262699"/>
                </a:solidFill>
              </a:rPr>
              <a:t> </a:t>
            </a:r>
          </a:p>
          <a:p>
            <a:r>
              <a:rPr lang="es-ES_tradnl" sz="1600">
                <a:solidFill>
                  <a:srgbClr val="262699"/>
                </a:solidFill>
                <a:latin typeface="Arial" charset="0"/>
              </a:rPr>
              <a:t>Turquía</a:t>
            </a: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2286000" y="285750"/>
            <a:ext cx="4232275" cy="46196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ES_tradnl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ea typeface="+mn-ea"/>
              </a:rPr>
              <a:t>REVISTAS REGIONALES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rial Black" pitchFamily="34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0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00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00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00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00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100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100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100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100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100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100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2000"/>
                                        <p:tgtEl>
                                          <p:spTgt spid="100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2000"/>
                                        <p:tgtEl>
                                          <p:spTgt spid="100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7" dur="2000"/>
                                        <p:tgtEl>
                                          <p:spTgt spid="100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2" dur="2000"/>
                                        <p:tgtEl>
                                          <p:spTgt spid="100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2000"/>
                                        <p:tgtEl>
                                          <p:spTgt spid="100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2" dur="2000"/>
                                        <p:tgtEl>
                                          <p:spTgt spid="100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7" dur="2000"/>
                                        <p:tgtEl>
                                          <p:spTgt spid="100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 animBg="1"/>
      <p:bldP spid="100357" grpId="0" animBg="1"/>
      <p:bldP spid="100358" grpId="0" animBg="1"/>
      <p:bldP spid="100359" grpId="0" animBg="1"/>
      <p:bldP spid="100360" grpId="0" animBg="1"/>
      <p:bldP spid="100361" grpId="0" animBg="1"/>
      <p:bldP spid="100362" grpId="0" animBg="1"/>
      <p:bldP spid="100363" grpId="0" animBg="1"/>
      <p:bldP spid="100364" grpId="0" animBg="1"/>
      <p:bldP spid="100365" grpId="0" animBg="1"/>
      <p:bldP spid="100366" grpId="0" animBg="1"/>
      <p:bldP spid="100367" grpId="0" animBg="1"/>
      <p:bldP spid="100368" grpId="0" animBg="1"/>
      <p:bldP spid="100369" grpId="0" animBg="1"/>
      <p:bldP spid="100370" grpId="0" animBg="1"/>
      <p:bldP spid="100371" grpId="0" animBg="1"/>
      <p:bldP spid="100372" grpId="0" animBg="1"/>
      <p:bldP spid="100373" grpId="0" animBg="1"/>
      <p:bldP spid="100374" grpId="0" animBg="1"/>
      <p:bldP spid="100375" grpId="0" animBg="1"/>
      <p:bldP spid="100376" grpId="0" animBg="1"/>
      <p:bldP spid="100377" grpId="0" animBg="1"/>
      <p:bldP spid="100378" grpId="0" animBg="1"/>
      <p:bldP spid="100379" grpId="0" animBg="1"/>
      <p:bldP spid="28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4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s-ES_tradnl" smtClean="0">
                <a:ea typeface="MS PGothic" pitchFamily="34" charset="-128"/>
              </a:rPr>
              <a:t>EGD FRANCISCO SOCIAS</a:t>
            </a:r>
          </a:p>
        </p:txBody>
      </p:sp>
      <p:sp>
        <p:nvSpPr>
          <p:cNvPr id="6147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9C8F1B-09CD-4702-8FA6-006C10E64F01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1476375" y="188913"/>
            <a:ext cx="6705600" cy="4572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>
                <a:solidFill>
                  <a:srgbClr val="262699"/>
                </a:solidFill>
                <a:latin typeface="Arial Black" pitchFamily="34" charset="0"/>
              </a:rPr>
              <a:t>PORTADAS</a:t>
            </a:r>
            <a:r>
              <a:rPr lang="es-ES_tradnl">
                <a:latin typeface="Arial Black" pitchFamily="34" charset="0"/>
              </a:rPr>
              <a:t> </a:t>
            </a:r>
            <a:r>
              <a:rPr lang="es-ES_tradnl">
                <a:solidFill>
                  <a:srgbClr val="262699"/>
                </a:solidFill>
                <a:latin typeface="Arial Black" pitchFamily="34" charset="0"/>
              </a:rPr>
              <a:t>DE REVISTAS EN ESPAÑOL</a:t>
            </a:r>
            <a:endParaRPr lang="en-US">
              <a:solidFill>
                <a:srgbClr val="262699"/>
              </a:solidFill>
              <a:latin typeface="Arial Black" pitchFamily="34" charset="0"/>
            </a:endParaRPr>
          </a:p>
        </p:txBody>
      </p:sp>
      <p:pic>
        <p:nvPicPr>
          <p:cNvPr id="98308" name="Picture 4" descr="http://www.rotary.org/newsroom/regionalmags/images/argentina04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331913" y="1052513"/>
            <a:ext cx="1951037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309" name="Picture 5" descr="http://www.rotary.org/newsroom/regionalmags/images/chile04.jpg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5503863" y="908050"/>
            <a:ext cx="2081212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Rectangle 11"/>
          <p:cNvSpPr>
            <a:spLocks noChangeArrowheads="1"/>
          </p:cNvSpPr>
          <p:nvPr/>
        </p:nvSpPr>
        <p:spPr bwMode="auto">
          <a:xfrm>
            <a:off x="3314700" y="-2178050"/>
            <a:ext cx="11049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CL"/>
          </a:p>
        </p:txBody>
      </p:sp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3314700" y="-2178050"/>
            <a:ext cx="11049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CL"/>
          </a:p>
        </p:txBody>
      </p:sp>
      <p:sp>
        <p:nvSpPr>
          <p:cNvPr id="6153" name="Rectangle 13"/>
          <p:cNvSpPr>
            <a:spLocks noChangeArrowheads="1"/>
          </p:cNvSpPr>
          <p:nvPr/>
        </p:nvSpPr>
        <p:spPr bwMode="auto">
          <a:xfrm>
            <a:off x="3314700" y="-2178050"/>
            <a:ext cx="11049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CL"/>
          </a:p>
        </p:txBody>
      </p:sp>
      <p:sp>
        <p:nvSpPr>
          <p:cNvPr id="6154" name="Rectangle 14"/>
          <p:cNvSpPr>
            <a:spLocks noChangeArrowheads="1"/>
          </p:cNvSpPr>
          <p:nvPr/>
        </p:nvSpPr>
        <p:spPr bwMode="auto">
          <a:xfrm>
            <a:off x="3314700" y="-2178050"/>
            <a:ext cx="11049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CL"/>
          </a:p>
        </p:txBody>
      </p:sp>
      <p:sp>
        <p:nvSpPr>
          <p:cNvPr id="6155" name="Rectangle 15"/>
          <p:cNvSpPr>
            <a:spLocks noChangeArrowheads="1"/>
          </p:cNvSpPr>
          <p:nvPr/>
        </p:nvSpPr>
        <p:spPr bwMode="auto">
          <a:xfrm>
            <a:off x="3314700" y="-2178050"/>
            <a:ext cx="11049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CL"/>
          </a:p>
        </p:txBody>
      </p:sp>
      <p:sp>
        <p:nvSpPr>
          <p:cNvPr id="6156" name="Rectangle 16"/>
          <p:cNvSpPr>
            <a:spLocks noChangeArrowheads="1"/>
          </p:cNvSpPr>
          <p:nvPr/>
        </p:nvSpPr>
        <p:spPr bwMode="auto">
          <a:xfrm>
            <a:off x="3314700" y="-2178050"/>
            <a:ext cx="11049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CL"/>
          </a:p>
        </p:txBody>
      </p:sp>
      <p:sp>
        <p:nvSpPr>
          <p:cNvPr id="6157" name="Rectangle 17"/>
          <p:cNvSpPr>
            <a:spLocks noChangeArrowheads="1"/>
          </p:cNvSpPr>
          <p:nvPr/>
        </p:nvSpPr>
        <p:spPr bwMode="auto">
          <a:xfrm>
            <a:off x="3314700" y="-2178050"/>
            <a:ext cx="11049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CL"/>
          </a:p>
        </p:txBody>
      </p:sp>
      <p:sp>
        <p:nvSpPr>
          <p:cNvPr id="98322" name="Rectangle 18"/>
          <p:cNvSpPr>
            <a:spLocks noChangeArrowheads="1"/>
          </p:cNvSpPr>
          <p:nvPr/>
        </p:nvSpPr>
        <p:spPr bwMode="auto">
          <a:xfrm>
            <a:off x="1187450" y="4149725"/>
            <a:ext cx="2520950" cy="108267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ES_tradnl" sz="1600" b="1">
                <a:solidFill>
                  <a:srgbClr val="262699"/>
                </a:solidFill>
                <a:latin typeface="Arial" charset="0"/>
              </a:rPr>
              <a:t>Vida Rotaria </a:t>
            </a:r>
            <a:endParaRPr lang="es-ES_tradnl" sz="1600">
              <a:solidFill>
                <a:srgbClr val="262699"/>
              </a:solidFill>
              <a:latin typeface="Arial" charset="0"/>
            </a:endParaRPr>
          </a:p>
          <a:p>
            <a:pPr algn="ctr"/>
            <a:r>
              <a:rPr lang="es-ES_tradnl" sz="1600">
                <a:solidFill>
                  <a:srgbClr val="262699"/>
                </a:solidFill>
                <a:latin typeface="Arial" charset="0"/>
              </a:rPr>
              <a:t>Circulación: 12,000 </a:t>
            </a:r>
            <a:br>
              <a:rPr lang="es-ES_tradnl" sz="1600">
                <a:solidFill>
                  <a:srgbClr val="262699"/>
                </a:solidFill>
                <a:latin typeface="Arial" charset="0"/>
              </a:rPr>
            </a:br>
            <a:r>
              <a:rPr lang="es-ES_tradnl" sz="1600">
                <a:solidFill>
                  <a:srgbClr val="262699"/>
                </a:solidFill>
                <a:latin typeface="Arial" charset="0"/>
              </a:rPr>
              <a:t>Primera edición: 1955 </a:t>
            </a:r>
            <a:br>
              <a:rPr lang="es-ES_tradnl" sz="1600">
                <a:solidFill>
                  <a:srgbClr val="262699"/>
                </a:solidFill>
                <a:latin typeface="Arial" charset="0"/>
              </a:rPr>
            </a:br>
            <a:r>
              <a:rPr lang="es-ES_tradnl" sz="1600">
                <a:solidFill>
                  <a:srgbClr val="262699"/>
                </a:solidFill>
                <a:latin typeface="Arial" charset="0"/>
              </a:rPr>
              <a:t>Director: Carlos Speroni</a:t>
            </a:r>
            <a:endParaRPr lang="es-ES_tradnl">
              <a:solidFill>
                <a:srgbClr val="262699"/>
              </a:solidFill>
            </a:endParaRPr>
          </a:p>
        </p:txBody>
      </p:sp>
      <p:sp>
        <p:nvSpPr>
          <p:cNvPr id="98323" name="Rectangle 19"/>
          <p:cNvSpPr>
            <a:spLocks noChangeArrowheads="1"/>
          </p:cNvSpPr>
          <p:nvPr/>
        </p:nvSpPr>
        <p:spPr bwMode="auto">
          <a:xfrm>
            <a:off x="5292725" y="4076700"/>
            <a:ext cx="2736850" cy="108267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600" b="1">
                <a:solidFill>
                  <a:srgbClr val="262699"/>
                </a:solidFill>
                <a:latin typeface="Arial" charset="0"/>
              </a:rPr>
              <a:t>El Rotario de Chile </a:t>
            </a:r>
            <a:endParaRPr lang="es-ES_tradnl" sz="1600">
              <a:solidFill>
                <a:srgbClr val="262699"/>
              </a:solidFill>
              <a:latin typeface="Arial" charset="0"/>
            </a:endParaRPr>
          </a:p>
          <a:p>
            <a:r>
              <a:rPr lang="es-ES_tradnl" sz="1600">
                <a:solidFill>
                  <a:srgbClr val="262699"/>
                </a:solidFill>
                <a:latin typeface="Arial" charset="0"/>
              </a:rPr>
              <a:t>Circulación: 5,000 </a:t>
            </a:r>
            <a:br>
              <a:rPr lang="es-ES_tradnl" sz="1600">
                <a:solidFill>
                  <a:srgbClr val="262699"/>
                </a:solidFill>
                <a:latin typeface="Arial" charset="0"/>
              </a:rPr>
            </a:br>
            <a:r>
              <a:rPr lang="es-ES_tradnl" sz="1600">
                <a:solidFill>
                  <a:srgbClr val="262699"/>
                </a:solidFill>
                <a:latin typeface="Arial" charset="0"/>
              </a:rPr>
              <a:t>Primera edición: 1927 </a:t>
            </a:r>
            <a:br>
              <a:rPr lang="es-ES_tradnl" sz="1600">
                <a:solidFill>
                  <a:srgbClr val="262699"/>
                </a:solidFill>
                <a:latin typeface="Arial" charset="0"/>
              </a:rPr>
            </a:br>
            <a:r>
              <a:rPr lang="es-ES_tradnl" sz="1600">
                <a:solidFill>
                  <a:srgbClr val="262699"/>
                </a:solidFill>
                <a:latin typeface="Arial" charset="0"/>
              </a:rPr>
              <a:t>Director: Francisco Socias</a:t>
            </a:r>
            <a:endParaRPr lang="en-US" sz="1600">
              <a:solidFill>
                <a:srgbClr val="2626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8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8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animBg="1" autoUpdateAnimBg="0"/>
      <p:bldP spid="98322" grpId="0" animBg="1"/>
      <p:bldP spid="983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4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s-ES_tradnl" smtClean="0">
                <a:ea typeface="MS PGothic" pitchFamily="34" charset="-128"/>
              </a:rPr>
              <a:t>EGD FRANCISCO SOCIAS</a:t>
            </a:r>
          </a:p>
        </p:txBody>
      </p:sp>
      <p:sp>
        <p:nvSpPr>
          <p:cNvPr id="7171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76EA75-756D-49CE-B2DE-D91C86676548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1476375" y="188913"/>
            <a:ext cx="6705600" cy="4572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>
                <a:solidFill>
                  <a:srgbClr val="262699"/>
                </a:solidFill>
                <a:latin typeface="Arial Black" pitchFamily="34" charset="0"/>
              </a:rPr>
              <a:t>PORTADAS DE REVISTAS EN ESPAÑOL</a:t>
            </a:r>
            <a:endParaRPr lang="en-US">
              <a:solidFill>
                <a:srgbClr val="262699"/>
              </a:solidFill>
              <a:latin typeface="Arial Black" pitchFamily="34" charset="0"/>
            </a:endParaRPr>
          </a:p>
        </p:txBody>
      </p:sp>
      <p:pic>
        <p:nvPicPr>
          <p:cNvPr id="96266" name="Picture 10" descr="http://www.rotary.org/newsroom/regionalmags/images/peru04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684213" y="1484313"/>
            <a:ext cx="1700212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Rectangle 13"/>
          <p:cNvSpPr>
            <a:spLocks noChangeArrowheads="1"/>
          </p:cNvSpPr>
          <p:nvPr/>
        </p:nvSpPr>
        <p:spPr bwMode="auto">
          <a:xfrm>
            <a:off x="3314700" y="-2178050"/>
            <a:ext cx="11049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CL"/>
          </a:p>
        </p:txBody>
      </p:sp>
      <p:sp>
        <p:nvSpPr>
          <p:cNvPr id="7175" name="Rectangle 14"/>
          <p:cNvSpPr>
            <a:spLocks noChangeArrowheads="1"/>
          </p:cNvSpPr>
          <p:nvPr/>
        </p:nvSpPr>
        <p:spPr bwMode="auto">
          <a:xfrm>
            <a:off x="3314700" y="-2178050"/>
            <a:ext cx="11049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CL"/>
          </a:p>
        </p:txBody>
      </p:sp>
      <p:sp>
        <p:nvSpPr>
          <p:cNvPr id="7176" name="Rectangle 15"/>
          <p:cNvSpPr>
            <a:spLocks noChangeArrowheads="1"/>
          </p:cNvSpPr>
          <p:nvPr/>
        </p:nvSpPr>
        <p:spPr bwMode="auto">
          <a:xfrm>
            <a:off x="3314700" y="-2178050"/>
            <a:ext cx="11049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CL"/>
          </a:p>
        </p:txBody>
      </p:sp>
      <p:sp>
        <p:nvSpPr>
          <p:cNvPr id="7177" name="Rectangle 16"/>
          <p:cNvSpPr>
            <a:spLocks noChangeArrowheads="1"/>
          </p:cNvSpPr>
          <p:nvPr/>
        </p:nvSpPr>
        <p:spPr bwMode="auto">
          <a:xfrm>
            <a:off x="3314700" y="-2178050"/>
            <a:ext cx="11049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CL"/>
          </a:p>
        </p:txBody>
      </p:sp>
      <p:sp>
        <p:nvSpPr>
          <p:cNvPr id="7178" name="Rectangle 17"/>
          <p:cNvSpPr>
            <a:spLocks noChangeArrowheads="1"/>
          </p:cNvSpPr>
          <p:nvPr/>
        </p:nvSpPr>
        <p:spPr bwMode="auto">
          <a:xfrm>
            <a:off x="3314700" y="-2178050"/>
            <a:ext cx="11049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CL"/>
          </a:p>
        </p:txBody>
      </p:sp>
      <p:sp>
        <p:nvSpPr>
          <p:cNvPr id="7179" name="Rectangle 18"/>
          <p:cNvSpPr>
            <a:spLocks noChangeArrowheads="1"/>
          </p:cNvSpPr>
          <p:nvPr/>
        </p:nvSpPr>
        <p:spPr bwMode="auto">
          <a:xfrm>
            <a:off x="3314700" y="-2178050"/>
            <a:ext cx="11049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CL"/>
          </a:p>
        </p:txBody>
      </p:sp>
      <p:sp>
        <p:nvSpPr>
          <p:cNvPr id="7180" name="Rectangle 19"/>
          <p:cNvSpPr>
            <a:spLocks noChangeArrowheads="1"/>
          </p:cNvSpPr>
          <p:nvPr/>
        </p:nvSpPr>
        <p:spPr bwMode="auto">
          <a:xfrm>
            <a:off x="3314700" y="-2178050"/>
            <a:ext cx="11049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CL"/>
          </a:p>
        </p:txBody>
      </p:sp>
      <p:sp>
        <p:nvSpPr>
          <p:cNvPr id="96280" name="Rectangle 24"/>
          <p:cNvSpPr>
            <a:spLocks noChangeArrowheads="1"/>
          </p:cNvSpPr>
          <p:nvPr/>
        </p:nvSpPr>
        <p:spPr bwMode="auto">
          <a:xfrm>
            <a:off x="179388" y="4149725"/>
            <a:ext cx="2727325" cy="108267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_tradnl" sz="1600" b="1">
                <a:solidFill>
                  <a:srgbClr val="262699"/>
                </a:solidFill>
                <a:latin typeface="Arial" charset="0"/>
              </a:rPr>
              <a:t>El Rotario Peruano (Perú) </a:t>
            </a:r>
            <a:endParaRPr lang="es-ES_tradnl" sz="1600">
              <a:solidFill>
                <a:srgbClr val="262699"/>
              </a:solidFill>
              <a:latin typeface="Arial" charset="0"/>
            </a:endParaRPr>
          </a:p>
          <a:p>
            <a:pPr algn="ctr"/>
            <a:r>
              <a:rPr lang="es-ES_tradnl" sz="1600">
                <a:solidFill>
                  <a:srgbClr val="262699"/>
                </a:solidFill>
                <a:latin typeface="Arial" charset="0"/>
              </a:rPr>
              <a:t>Circulación: 3,000 </a:t>
            </a:r>
            <a:br>
              <a:rPr lang="es-ES_tradnl" sz="1600">
                <a:solidFill>
                  <a:srgbClr val="262699"/>
                </a:solidFill>
                <a:latin typeface="Arial" charset="0"/>
              </a:rPr>
            </a:br>
            <a:r>
              <a:rPr lang="es-ES_tradnl" sz="1600">
                <a:solidFill>
                  <a:srgbClr val="262699"/>
                </a:solidFill>
                <a:latin typeface="Arial" charset="0"/>
              </a:rPr>
              <a:t>Primera edición: 1933 </a:t>
            </a:r>
            <a:br>
              <a:rPr lang="es-ES_tradnl" sz="1600">
                <a:solidFill>
                  <a:srgbClr val="262699"/>
                </a:solidFill>
                <a:latin typeface="Arial" charset="0"/>
              </a:rPr>
            </a:br>
            <a:r>
              <a:rPr lang="es-ES_tradnl" sz="1600">
                <a:solidFill>
                  <a:srgbClr val="262699"/>
                </a:solidFill>
                <a:latin typeface="Arial" charset="0"/>
              </a:rPr>
              <a:t>Juan Scander</a:t>
            </a:r>
          </a:p>
        </p:txBody>
      </p:sp>
      <p:pic>
        <p:nvPicPr>
          <p:cNvPr id="96283" name="Picture 27" descr="http://www.rotary.org/newsroom/regionalmags/images/colombia03.jpg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3402013" y="1484313"/>
            <a:ext cx="1784350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284" name="Rectangle 28"/>
          <p:cNvSpPr>
            <a:spLocks noChangeArrowheads="1"/>
          </p:cNvSpPr>
          <p:nvPr/>
        </p:nvSpPr>
        <p:spPr bwMode="auto">
          <a:xfrm>
            <a:off x="2987675" y="4149725"/>
            <a:ext cx="2952750" cy="108267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ES_tradnl" sz="1600" b="1">
                <a:solidFill>
                  <a:srgbClr val="262699"/>
                </a:solidFill>
                <a:latin typeface="Arial" charset="0"/>
              </a:rPr>
              <a:t>Colombia Rotaria </a:t>
            </a:r>
            <a:endParaRPr lang="es-ES_tradnl" sz="1600">
              <a:solidFill>
                <a:srgbClr val="262699"/>
              </a:solidFill>
              <a:latin typeface="Arial" charset="0"/>
            </a:endParaRPr>
          </a:p>
          <a:p>
            <a:pPr algn="ctr"/>
            <a:r>
              <a:rPr lang="es-ES_tradnl" sz="1600">
                <a:solidFill>
                  <a:srgbClr val="262699"/>
                </a:solidFill>
                <a:latin typeface="Arial" charset="0"/>
              </a:rPr>
              <a:t>Circulación</a:t>
            </a:r>
            <a:r>
              <a:rPr lang="es-ES_tradnl" sz="1600">
                <a:latin typeface="Arial" charset="0"/>
              </a:rPr>
              <a:t>: 3,500 </a:t>
            </a:r>
            <a:br>
              <a:rPr lang="es-ES_tradnl" sz="1600">
                <a:latin typeface="Arial" charset="0"/>
              </a:rPr>
            </a:br>
            <a:r>
              <a:rPr lang="es-ES_tradnl" sz="1600">
                <a:latin typeface="Arial" charset="0"/>
              </a:rPr>
              <a:t>Primera edición: 1970 </a:t>
            </a:r>
            <a:br>
              <a:rPr lang="es-ES_tradnl" sz="1600">
                <a:latin typeface="Arial" charset="0"/>
              </a:rPr>
            </a:br>
            <a:r>
              <a:rPr lang="es-ES_tradnl" sz="1600">
                <a:latin typeface="Arial" charset="0"/>
              </a:rPr>
              <a:t>Director: Enrique Jordán</a:t>
            </a:r>
          </a:p>
        </p:txBody>
      </p:sp>
      <p:pic>
        <p:nvPicPr>
          <p:cNvPr id="96285" name="Picture 29" descr="http://www.rotary.org/newsroom/regionalmags/images/mexico04.jpg"/>
          <p:cNvPicPr>
            <a:picLocks noChangeAspect="1" noChangeArrowheads="1"/>
          </p:cNvPicPr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6496050" y="1484313"/>
            <a:ext cx="1809750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286" name="Rectangle 30"/>
          <p:cNvSpPr>
            <a:spLocks noChangeArrowheads="1"/>
          </p:cNvSpPr>
          <p:nvPr/>
        </p:nvSpPr>
        <p:spPr bwMode="auto">
          <a:xfrm>
            <a:off x="6011863" y="4149725"/>
            <a:ext cx="2597150" cy="108267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ES_tradnl" sz="1600" b="1">
                <a:solidFill>
                  <a:srgbClr val="262699"/>
                </a:solidFill>
                <a:latin typeface="Arial" charset="0"/>
              </a:rPr>
              <a:t>Rotarismo en México </a:t>
            </a:r>
            <a:endParaRPr lang="es-ES_tradnl" sz="1600">
              <a:solidFill>
                <a:srgbClr val="262699"/>
              </a:solidFill>
              <a:latin typeface="Arial" charset="0"/>
            </a:endParaRPr>
          </a:p>
          <a:p>
            <a:pPr algn="ctr"/>
            <a:r>
              <a:rPr lang="es-ES_tradnl" sz="1600">
                <a:solidFill>
                  <a:srgbClr val="262699"/>
                </a:solidFill>
                <a:latin typeface="Arial" charset="0"/>
              </a:rPr>
              <a:t>Circulación: 13,500 </a:t>
            </a:r>
            <a:br>
              <a:rPr lang="es-ES_tradnl" sz="1600">
                <a:solidFill>
                  <a:srgbClr val="262699"/>
                </a:solidFill>
                <a:latin typeface="Arial" charset="0"/>
              </a:rPr>
            </a:br>
            <a:r>
              <a:rPr lang="es-ES_tradnl" sz="1600">
                <a:solidFill>
                  <a:srgbClr val="262699"/>
                </a:solidFill>
                <a:latin typeface="Arial" charset="0"/>
              </a:rPr>
              <a:t>Primera edición: 1974 </a:t>
            </a:r>
            <a:br>
              <a:rPr lang="es-ES_tradnl" sz="1600">
                <a:solidFill>
                  <a:srgbClr val="262699"/>
                </a:solidFill>
                <a:latin typeface="Arial" charset="0"/>
              </a:rPr>
            </a:br>
            <a:r>
              <a:rPr lang="es-ES_tradnl" sz="1600">
                <a:solidFill>
                  <a:srgbClr val="262699"/>
                </a:solidFill>
                <a:latin typeface="Arial" charset="0"/>
              </a:rPr>
              <a:t>Director: Ide Villanueva</a:t>
            </a:r>
            <a:endParaRPr lang="es-ES_tradnl">
              <a:solidFill>
                <a:srgbClr val="262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6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6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6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6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96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1" grpId="0" animBg="1" autoUpdateAnimBg="0"/>
      <p:bldP spid="96280" grpId="0" animBg="1"/>
      <p:bldP spid="96284" grpId="0" animBg="1"/>
      <p:bldP spid="9628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4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s-ES_tradnl" smtClean="0">
                <a:ea typeface="MS PGothic" pitchFamily="34" charset="-128"/>
              </a:rPr>
              <a:t>EGD FRANCISCO SOCIAS</a:t>
            </a:r>
          </a:p>
        </p:txBody>
      </p:sp>
      <p:sp>
        <p:nvSpPr>
          <p:cNvPr id="8195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D27236-F531-4229-9D95-88DE855C1509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1476375" y="188913"/>
            <a:ext cx="6705600" cy="4572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>
                <a:solidFill>
                  <a:srgbClr val="262699"/>
                </a:solidFill>
                <a:latin typeface="Arial Black" pitchFamily="34" charset="0"/>
              </a:rPr>
              <a:t>PORTADAS</a:t>
            </a:r>
            <a:r>
              <a:rPr lang="es-ES_tradnl">
                <a:latin typeface="Arial Black" pitchFamily="34" charset="0"/>
              </a:rPr>
              <a:t> </a:t>
            </a:r>
            <a:r>
              <a:rPr lang="es-ES_tradnl">
                <a:solidFill>
                  <a:srgbClr val="262699"/>
                </a:solidFill>
                <a:latin typeface="Arial Black" pitchFamily="34" charset="0"/>
              </a:rPr>
              <a:t>DE REVISTAS EN ESPAÑOL</a:t>
            </a:r>
            <a:endParaRPr lang="en-US">
              <a:solidFill>
                <a:srgbClr val="262699"/>
              </a:solidFill>
              <a:latin typeface="Arial Black" pitchFamily="34" charset="0"/>
            </a:endParaRPr>
          </a:p>
        </p:txBody>
      </p:sp>
      <p:pic>
        <p:nvPicPr>
          <p:cNvPr id="99332" name="Picture 4" descr="http://www.rotary.org/newsroom/regionalmags/images/spain03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249363" y="1341438"/>
            <a:ext cx="199707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333" name="Picture 5" descr="http://www.rotary.org/newsroom/regionalmags/images/venezuela04.jpg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5940425" y="1412875"/>
            <a:ext cx="2028825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3314700" y="-2178050"/>
            <a:ext cx="11049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CL"/>
          </a:p>
        </p:txBody>
      </p:sp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3314700" y="-2178050"/>
            <a:ext cx="11049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CL"/>
          </a:p>
        </p:txBody>
      </p:sp>
      <p:sp>
        <p:nvSpPr>
          <p:cNvPr id="8201" name="Rectangle 8"/>
          <p:cNvSpPr>
            <a:spLocks noChangeArrowheads="1"/>
          </p:cNvSpPr>
          <p:nvPr/>
        </p:nvSpPr>
        <p:spPr bwMode="auto">
          <a:xfrm>
            <a:off x="3314700" y="-2178050"/>
            <a:ext cx="11049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CL"/>
          </a:p>
        </p:txBody>
      </p:sp>
      <p:sp>
        <p:nvSpPr>
          <p:cNvPr id="8202" name="Rectangle 9"/>
          <p:cNvSpPr>
            <a:spLocks noChangeArrowheads="1"/>
          </p:cNvSpPr>
          <p:nvPr/>
        </p:nvSpPr>
        <p:spPr bwMode="auto">
          <a:xfrm>
            <a:off x="3314700" y="-2178050"/>
            <a:ext cx="11049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CL"/>
          </a:p>
        </p:txBody>
      </p:sp>
      <p:sp>
        <p:nvSpPr>
          <p:cNvPr id="8203" name="Rectangle 10"/>
          <p:cNvSpPr>
            <a:spLocks noChangeArrowheads="1"/>
          </p:cNvSpPr>
          <p:nvPr/>
        </p:nvSpPr>
        <p:spPr bwMode="auto">
          <a:xfrm>
            <a:off x="3314700" y="-2178050"/>
            <a:ext cx="11049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CL"/>
          </a:p>
        </p:txBody>
      </p:sp>
      <p:sp>
        <p:nvSpPr>
          <p:cNvPr id="8204" name="Rectangle 11"/>
          <p:cNvSpPr>
            <a:spLocks noChangeArrowheads="1"/>
          </p:cNvSpPr>
          <p:nvPr/>
        </p:nvSpPr>
        <p:spPr bwMode="auto">
          <a:xfrm>
            <a:off x="3314700" y="-2178050"/>
            <a:ext cx="11049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CL"/>
          </a:p>
        </p:txBody>
      </p:sp>
      <p:sp>
        <p:nvSpPr>
          <p:cNvPr id="8205" name="Rectangle 12"/>
          <p:cNvSpPr>
            <a:spLocks noChangeArrowheads="1"/>
          </p:cNvSpPr>
          <p:nvPr/>
        </p:nvSpPr>
        <p:spPr bwMode="auto">
          <a:xfrm>
            <a:off x="3314700" y="-2178050"/>
            <a:ext cx="11049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CL"/>
          </a:p>
        </p:txBody>
      </p:sp>
      <p:sp>
        <p:nvSpPr>
          <p:cNvPr id="99342" name="Rectangle 14"/>
          <p:cNvSpPr>
            <a:spLocks noChangeArrowheads="1"/>
          </p:cNvSpPr>
          <p:nvPr/>
        </p:nvSpPr>
        <p:spPr bwMode="auto">
          <a:xfrm>
            <a:off x="1116013" y="4292600"/>
            <a:ext cx="2352675" cy="108267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_tradnl" sz="1600" b="1">
                <a:solidFill>
                  <a:srgbClr val="262699"/>
                </a:solidFill>
                <a:latin typeface="Arial" charset="0"/>
              </a:rPr>
              <a:t>España Rotaria </a:t>
            </a:r>
            <a:endParaRPr lang="es-ES_tradnl" sz="1600">
              <a:solidFill>
                <a:srgbClr val="262699"/>
              </a:solidFill>
              <a:latin typeface="Arial" charset="0"/>
            </a:endParaRPr>
          </a:p>
          <a:p>
            <a:pPr algn="ctr"/>
            <a:r>
              <a:rPr lang="es-ES_tradnl" sz="1600">
                <a:solidFill>
                  <a:srgbClr val="262699"/>
                </a:solidFill>
                <a:latin typeface="Arial" charset="0"/>
              </a:rPr>
              <a:t>Circulación: 5,000 </a:t>
            </a:r>
            <a:br>
              <a:rPr lang="es-ES_tradnl" sz="1600">
                <a:solidFill>
                  <a:srgbClr val="262699"/>
                </a:solidFill>
                <a:latin typeface="Arial" charset="0"/>
              </a:rPr>
            </a:br>
            <a:r>
              <a:rPr lang="es-ES_tradnl" sz="1600">
                <a:solidFill>
                  <a:srgbClr val="262699"/>
                </a:solidFill>
                <a:latin typeface="Arial" charset="0"/>
              </a:rPr>
              <a:t>Primera edición: 2001 </a:t>
            </a:r>
            <a:br>
              <a:rPr lang="es-ES_tradnl" sz="1600">
                <a:solidFill>
                  <a:srgbClr val="262699"/>
                </a:solidFill>
                <a:latin typeface="Arial" charset="0"/>
              </a:rPr>
            </a:br>
            <a:r>
              <a:rPr lang="es-ES_tradnl" sz="1600">
                <a:solidFill>
                  <a:srgbClr val="262699"/>
                </a:solidFill>
                <a:latin typeface="Arial" charset="0"/>
              </a:rPr>
              <a:t>Directora: Elisa Loncán </a:t>
            </a:r>
          </a:p>
        </p:txBody>
      </p:sp>
      <p:sp>
        <p:nvSpPr>
          <p:cNvPr id="99343" name="Rectangle 15"/>
          <p:cNvSpPr>
            <a:spLocks noChangeArrowheads="1"/>
          </p:cNvSpPr>
          <p:nvPr/>
        </p:nvSpPr>
        <p:spPr bwMode="auto">
          <a:xfrm>
            <a:off x="5148263" y="4221163"/>
            <a:ext cx="3482975" cy="132715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_tradnl" sz="1600" b="1">
                <a:solidFill>
                  <a:srgbClr val="262699"/>
                </a:solidFill>
                <a:latin typeface="Arial" charset="0"/>
              </a:rPr>
              <a:t>Revista Rotaria </a:t>
            </a:r>
            <a:endParaRPr lang="es-ES_tradnl" sz="1600">
              <a:solidFill>
                <a:srgbClr val="262699"/>
              </a:solidFill>
              <a:latin typeface="Arial" charset="0"/>
            </a:endParaRPr>
          </a:p>
          <a:p>
            <a:pPr algn="ctr"/>
            <a:r>
              <a:rPr lang="es-ES_tradnl" sz="1600">
                <a:solidFill>
                  <a:srgbClr val="262699"/>
                </a:solidFill>
                <a:latin typeface="Arial" charset="0"/>
              </a:rPr>
              <a:t>Circulación: 9,900 </a:t>
            </a:r>
            <a:br>
              <a:rPr lang="es-ES_tradnl" sz="1600">
                <a:solidFill>
                  <a:srgbClr val="262699"/>
                </a:solidFill>
                <a:latin typeface="Arial" charset="0"/>
              </a:rPr>
            </a:br>
            <a:r>
              <a:rPr lang="es-ES_tradnl" sz="1600">
                <a:solidFill>
                  <a:srgbClr val="262699"/>
                </a:solidFill>
                <a:latin typeface="Arial" charset="0"/>
              </a:rPr>
              <a:t>Primera edición: 1992 </a:t>
            </a:r>
            <a:br>
              <a:rPr lang="es-ES_tradnl" sz="1600">
                <a:solidFill>
                  <a:srgbClr val="262699"/>
                </a:solidFill>
                <a:latin typeface="Arial" charset="0"/>
              </a:rPr>
            </a:br>
            <a:r>
              <a:rPr lang="es-ES_tradnl" sz="1600">
                <a:solidFill>
                  <a:srgbClr val="262699"/>
                </a:solidFill>
                <a:latin typeface="Arial" charset="0"/>
              </a:rPr>
              <a:t>Presidente ejecutivo: Arturo Álvarez </a:t>
            </a:r>
            <a:br>
              <a:rPr lang="es-ES_tradnl" sz="1600">
                <a:solidFill>
                  <a:srgbClr val="262699"/>
                </a:solidFill>
                <a:latin typeface="Arial" charset="0"/>
              </a:rPr>
            </a:br>
            <a:r>
              <a:rPr lang="es-ES_tradnl" sz="1600">
                <a:solidFill>
                  <a:srgbClr val="262699"/>
                </a:solidFill>
                <a:latin typeface="Arial" charset="0"/>
              </a:rPr>
              <a:t>Director: Fouad Souki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9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9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 animBg="1" autoUpdateAnimBg="0"/>
      <p:bldP spid="99342" grpId="0" animBg="1"/>
      <p:bldP spid="993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4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s-ES_tradnl" smtClean="0">
                <a:ea typeface="MS PGothic" pitchFamily="34" charset="-128"/>
              </a:rPr>
              <a:t>EGD FRANCISCO SOCIAS</a:t>
            </a:r>
          </a:p>
        </p:txBody>
      </p:sp>
      <p:sp>
        <p:nvSpPr>
          <p:cNvPr id="9219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CE7671-8A62-441C-8302-794153E42E2C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6705600" y="965200"/>
            <a:ext cx="1828800" cy="4064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17088" dir="2963922" algn="ctr" rotWithShape="0">
              <a:schemeClr val="bg2"/>
            </a:outerShdw>
          </a:effectLst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AR" sz="2000" b="1">
                <a:ea typeface="+mn-ea"/>
              </a:rPr>
              <a:t>EN RESERVA</a:t>
            </a:r>
            <a:endParaRPr lang="es-AR">
              <a:ea typeface="+mn-ea"/>
            </a:endParaRP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762000" y="2667000"/>
            <a:ext cx="1828800" cy="406400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17088" dir="2963922" algn="ctr" rotWithShape="0">
              <a:schemeClr val="bg2"/>
            </a:outerShdw>
          </a:effectLst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AR" sz="2000" b="1">
                <a:ea typeface="+mn-ea"/>
              </a:rPr>
              <a:t>Archivos bases</a:t>
            </a:r>
            <a:endParaRPr lang="es-AR">
              <a:ea typeface="+mn-ea"/>
            </a:endParaRP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3657600" y="1828800"/>
            <a:ext cx="1828800" cy="406400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17088" dir="2963922" algn="ctr" rotWithShape="0">
              <a:schemeClr val="bg2"/>
            </a:outerShdw>
          </a:effectLst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AR" sz="2000" b="1"/>
              <a:t>2ª Revisión</a:t>
            </a:r>
            <a:endParaRPr lang="es-AR"/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2411413" y="152400"/>
            <a:ext cx="403225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17088" dir="2963922" algn="ctr" rotWithShape="0">
              <a:schemeClr val="bg2"/>
            </a:outerShdw>
          </a:effectLst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AR" sz="2000" b="1"/>
              <a:t>Artículos</a:t>
            </a:r>
          </a:p>
          <a:p>
            <a:pPr algn="ctr">
              <a:spcBef>
                <a:spcPct val="50000"/>
              </a:spcBef>
              <a:defRPr/>
            </a:pPr>
            <a:r>
              <a:rPr lang="es-AR" sz="2000" b="1"/>
              <a:t>RI  -  CLUBES  - GENERALES</a:t>
            </a:r>
            <a:endParaRPr lang="es-AR"/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5580063" y="3573463"/>
            <a:ext cx="2447925" cy="406400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17088" dir="2963922" algn="ctr" rotWithShape="0">
              <a:schemeClr val="bg2"/>
            </a:outerShdw>
          </a:effectLst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AR" sz="2000" b="1"/>
              <a:t> 1 Revisión Diag.</a:t>
            </a:r>
            <a:endParaRPr lang="es-AR"/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2339975" y="3644900"/>
            <a:ext cx="2447925" cy="406400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17088" dir="2963922" algn="ctr" rotWithShape="0">
              <a:schemeClr val="bg2"/>
            </a:outerShdw>
          </a:effectLst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AR" sz="2000" b="1"/>
              <a:t>1º Diagramación</a:t>
            </a:r>
            <a:endParaRPr lang="es-AR"/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6553200" y="2590800"/>
            <a:ext cx="1828800" cy="4064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17088" dir="2963922" algn="ctr" rotWithShape="0">
              <a:schemeClr val="bg2"/>
            </a:outerShdw>
          </a:effectLst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AR" sz="2000" b="1">
                <a:ea typeface="+mn-ea"/>
              </a:rPr>
              <a:t>EN RESERVA</a:t>
            </a:r>
            <a:endParaRPr lang="es-AR">
              <a:ea typeface="+mn-ea"/>
            </a:endParaRPr>
          </a:p>
        </p:txBody>
      </p:sp>
      <p:sp>
        <p:nvSpPr>
          <p:cNvPr id="77837" name="Text Box 13"/>
          <p:cNvSpPr txBox="1">
            <a:spLocks noChangeArrowheads="1"/>
          </p:cNvSpPr>
          <p:nvPr/>
        </p:nvSpPr>
        <p:spPr bwMode="auto">
          <a:xfrm>
            <a:off x="7019925" y="5156200"/>
            <a:ext cx="2047875" cy="406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17088" dir="2963922" algn="ctr" rotWithShape="0">
              <a:schemeClr val="bg2"/>
            </a:outerShdw>
          </a:effectLst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AR" sz="2000" b="1">
                <a:ea typeface="+mn-ea"/>
              </a:rPr>
              <a:t>ELIMINADOS</a:t>
            </a:r>
            <a:endParaRPr lang="es-AR">
              <a:ea typeface="+mn-ea"/>
            </a:endParaRPr>
          </a:p>
        </p:txBody>
      </p:sp>
      <p:sp>
        <p:nvSpPr>
          <p:cNvPr id="77838" name="Text Box 14"/>
          <p:cNvSpPr txBox="1">
            <a:spLocks noChangeArrowheads="1"/>
          </p:cNvSpPr>
          <p:nvPr/>
        </p:nvSpPr>
        <p:spPr bwMode="auto">
          <a:xfrm>
            <a:off x="1979613" y="6223000"/>
            <a:ext cx="4344987" cy="406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CC0000"/>
            </a:solidFill>
            <a:miter lim="800000"/>
            <a:headEnd/>
            <a:tailEnd/>
          </a:ln>
          <a:effectLst>
            <a:outerShdw dist="117088" dir="2963922" algn="ctr" rotWithShape="0">
              <a:schemeClr val="bg2"/>
            </a:outerShdw>
          </a:effectLst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AR" sz="2000" b="1">
                <a:ea typeface="+mn-ea"/>
              </a:rPr>
              <a:t>EDICION REVISTA Y DESPACHO</a:t>
            </a:r>
            <a:endParaRPr lang="es-AR">
              <a:ea typeface="+mn-ea"/>
            </a:endParaRPr>
          </a:p>
        </p:txBody>
      </p:sp>
      <p:cxnSp>
        <p:nvCxnSpPr>
          <p:cNvPr id="77839" name="AutoShape 15"/>
          <p:cNvCxnSpPr>
            <a:cxnSpLocks noChangeShapeType="1"/>
            <a:stCxn id="77831" idx="3"/>
            <a:endCxn id="77828" idx="0"/>
          </p:cNvCxnSpPr>
          <p:nvPr/>
        </p:nvCxnSpPr>
        <p:spPr bwMode="auto">
          <a:xfrm>
            <a:off x="6443663" y="584200"/>
            <a:ext cx="1176337" cy="381000"/>
          </a:xfrm>
          <a:prstGeom prst="bentConnector2">
            <a:avLst/>
          </a:prstGeom>
          <a:noFill/>
          <a:ln w="38100">
            <a:solidFill>
              <a:srgbClr val="CC0000"/>
            </a:solidFill>
            <a:miter lim="800000"/>
            <a:headEnd/>
            <a:tailEnd type="triangle" w="lg" len="med"/>
          </a:ln>
        </p:spPr>
      </p:cxnSp>
      <p:cxnSp>
        <p:nvCxnSpPr>
          <p:cNvPr id="77840" name="AutoShape 16"/>
          <p:cNvCxnSpPr>
            <a:cxnSpLocks noChangeShapeType="1"/>
            <a:stCxn id="77828" idx="1"/>
            <a:endCxn id="77830" idx="0"/>
          </p:cNvCxnSpPr>
          <p:nvPr/>
        </p:nvCxnSpPr>
        <p:spPr bwMode="auto">
          <a:xfrm rot="10800000" flipV="1">
            <a:off x="4572000" y="1168400"/>
            <a:ext cx="2133600" cy="660400"/>
          </a:xfrm>
          <a:prstGeom prst="bentConnector2">
            <a:avLst/>
          </a:prstGeom>
          <a:noFill/>
          <a:ln w="38100">
            <a:solidFill>
              <a:srgbClr val="003300"/>
            </a:solidFill>
            <a:miter lim="800000"/>
            <a:headEnd/>
            <a:tailEnd type="triangle" w="lg" len="med"/>
          </a:ln>
        </p:spPr>
      </p:cxnSp>
      <p:cxnSp>
        <p:nvCxnSpPr>
          <p:cNvPr id="77841" name="AutoShape 17"/>
          <p:cNvCxnSpPr>
            <a:cxnSpLocks noChangeShapeType="1"/>
            <a:stCxn id="77830" idx="3"/>
            <a:endCxn id="77834" idx="0"/>
          </p:cNvCxnSpPr>
          <p:nvPr/>
        </p:nvCxnSpPr>
        <p:spPr bwMode="auto">
          <a:xfrm>
            <a:off x="5486400" y="2032000"/>
            <a:ext cx="1981200" cy="558800"/>
          </a:xfrm>
          <a:prstGeom prst="bentConnector2">
            <a:avLst/>
          </a:prstGeom>
          <a:noFill/>
          <a:ln w="38100">
            <a:solidFill>
              <a:srgbClr val="CC0000"/>
            </a:solidFill>
            <a:miter lim="800000"/>
            <a:headEnd/>
            <a:tailEnd type="triangle" w="lg" len="med"/>
          </a:ln>
        </p:spPr>
      </p:cxnSp>
      <p:cxnSp>
        <p:nvCxnSpPr>
          <p:cNvPr id="77842" name="AutoShape 18"/>
          <p:cNvCxnSpPr>
            <a:cxnSpLocks noChangeShapeType="1"/>
            <a:stCxn id="77830" idx="1"/>
            <a:endCxn id="77829" idx="0"/>
          </p:cNvCxnSpPr>
          <p:nvPr/>
        </p:nvCxnSpPr>
        <p:spPr bwMode="auto">
          <a:xfrm rot="10800000" flipV="1">
            <a:off x="1676400" y="2032000"/>
            <a:ext cx="1981200" cy="635000"/>
          </a:xfrm>
          <a:prstGeom prst="bentConnector2">
            <a:avLst/>
          </a:prstGeom>
          <a:noFill/>
          <a:ln w="38100">
            <a:solidFill>
              <a:srgbClr val="003300"/>
            </a:solidFill>
            <a:miter lim="800000"/>
            <a:headEnd/>
            <a:tailEnd type="triangle" w="lg" len="med"/>
          </a:ln>
        </p:spPr>
      </p:cxnSp>
      <p:cxnSp>
        <p:nvCxnSpPr>
          <p:cNvPr id="77846" name="AutoShape 22"/>
          <p:cNvCxnSpPr>
            <a:cxnSpLocks noChangeShapeType="1"/>
          </p:cNvCxnSpPr>
          <p:nvPr/>
        </p:nvCxnSpPr>
        <p:spPr bwMode="auto">
          <a:xfrm>
            <a:off x="8027988" y="3716338"/>
            <a:ext cx="863600" cy="14287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CC0000"/>
            </a:solidFill>
            <a:miter lim="800000"/>
            <a:headEnd/>
            <a:tailEnd type="triangle" w="lg" len="med"/>
          </a:ln>
        </p:spPr>
      </p:cxnSp>
      <p:cxnSp>
        <p:nvCxnSpPr>
          <p:cNvPr id="77847" name="AutoShape 23"/>
          <p:cNvCxnSpPr>
            <a:cxnSpLocks noChangeShapeType="1"/>
            <a:stCxn id="77833" idx="2"/>
            <a:endCxn id="77903" idx="0"/>
          </p:cNvCxnSpPr>
          <p:nvPr/>
        </p:nvCxnSpPr>
        <p:spPr bwMode="auto">
          <a:xfrm rot="5400000">
            <a:off x="2290762" y="3811588"/>
            <a:ext cx="1033463" cy="1512888"/>
          </a:xfrm>
          <a:prstGeom prst="bentConnector3">
            <a:avLst>
              <a:gd name="adj1" fmla="val 49921"/>
            </a:avLst>
          </a:prstGeom>
          <a:noFill/>
          <a:ln w="38100">
            <a:solidFill>
              <a:srgbClr val="003300"/>
            </a:solidFill>
            <a:miter lim="800000"/>
            <a:headEnd/>
            <a:tailEnd type="triangle" w="lg" len="med"/>
          </a:ln>
        </p:spPr>
      </p:cxnSp>
      <p:cxnSp>
        <p:nvCxnSpPr>
          <p:cNvPr id="77848" name="AutoShape 24"/>
          <p:cNvCxnSpPr>
            <a:cxnSpLocks noChangeShapeType="1"/>
            <a:stCxn id="77829" idx="1"/>
          </p:cNvCxnSpPr>
          <p:nvPr/>
        </p:nvCxnSpPr>
        <p:spPr bwMode="auto">
          <a:xfrm rot="10800000" flipH="1" flipV="1">
            <a:off x="762000" y="2870200"/>
            <a:ext cx="1585913" cy="1117600"/>
          </a:xfrm>
          <a:prstGeom prst="bentConnector3">
            <a:avLst>
              <a:gd name="adj1" fmla="val -14417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lg" len="med"/>
          </a:ln>
        </p:spPr>
      </p:cxnSp>
      <p:cxnSp>
        <p:nvCxnSpPr>
          <p:cNvPr id="77850" name="AutoShape 26"/>
          <p:cNvCxnSpPr>
            <a:cxnSpLocks noChangeShapeType="1"/>
          </p:cNvCxnSpPr>
          <p:nvPr/>
        </p:nvCxnSpPr>
        <p:spPr bwMode="auto">
          <a:xfrm rot="16200000" flipH="1">
            <a:off x="6819900" y="3009900"/>
            <a:ext cx="3810000" cy="381000"/>
          </a:xfrm>
          <a:prstGeom prst="bentConnector3">
            <a:avLst>
              <a:gd name="adj1" fmla="val 287"/>
            </a:avLst>
          </a:prstGeom>
          <a:noFill/>
          <a:ln w="38100">
            <a:solidFill>
              <a:srgbClr val="CC0000"/>
            </a:solidFill>
            <a:miter lim="800000"/>
            <a:headEnd/>
            <a:tailEnd type="triangle" w="lg" len="med"/>
          </a:ln>
        </p:spPr>
      </p:cxnSp>
      <p:cxnSp>
        <p:nvCxnSpPr>
          <p:cNvPr id="77851" name="AutoShape 27"/>
          <p:cNvCxnSpPr>
            <a:cxnSpLocks noChangeShapeType="1"/>
            <a:stCxn id="77831" idx="1"/>
          </p:cNvCxnSpPr>
          <p:nvPr/>
        </p:nvCxnSpPr>
        <p:spPr bwMode="auto">
          <a:xfrm rot="10800000" flipV="1">
            <a:off x="827088" y="584200"/>
            <a:ext cx="1584325" cy="2089150"/>
          </a:xfrm>
          <a:prstGeom prst="bentConnector2">
            <a:avLst/>
          </a:prstGeom>
          <a:noFill/>
          <a:ln w="38100">
            <a:solidFill>
              <a:srgbClr val="003300"/>
            </a:solidFill>
            <a:miter lim="800000"/>
            <a:headEnd/>
            <a:tailEnd type="triangle" w="lg" len="med"/>
          </a:ln>
        </p:spPr>
      </p:cxn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3124200" y="152400"/>
            <a:ext cx="304800" cy="304800"/>
            <a:chOff x="1824" y="672"/>
            <a:chExt cx="192" cy="192"/>
          </a:xfrm>
        </p:grpSpPr>
        <p:sp>
          <p:nvSpPr>
            <p:cNvPr id="9287" name="AutoShape 29"/>
            <p:cNvSpPr>
              <a:spLocks noChangeArrowheads="1"/>
            </p:cNvSpPr>
            <p:nvPr/>
          </p:nvSpPr>
          <p:spPr bwMode="auto">
            <a:xfrm>
              <a:off x="1824" y="672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0800" y="10800"/>
                  </a:moveTo>
                  <a:cubicBezTo>
                    <a:pt x="10800" y="10800"/>
                    <a:pt x="10800" y="10800"/>
                    <a:pt x="10800" y="10800"/>
                  </a:cubicBezTo>
                  <a:cubicBezTo>
                    <a:pt x="10800" y="10800"/>
                    <a:pt x="10800" y="10800"/>
                    <a:pt x="10800" y="10800"/>
                  </a:cubicBezTo>
                  <a:cubicBezTo>
                    <a:pt x="10800" y="10800"/>
                    <a:pt x="10800" y="10800"/>
                    <a:pt x="10800" y="10800"/>
                  </a:cubicBezTo>
                  <a:cubicBezTo>
                    <a:pt x="10800" y="10800"/>
                    <a:pt x="10800" y="10800"/>
                    <a:pt x="10800" y="10800"/>
                  </a:cubicBez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es-ES"/>
            </a:p>
          </p:txBody>
        </p:sp>
        <p:sp>
          <p:nvSpPr>
            <p:cNvPr id="9288" name="Text Box 30"/>
            <p:cNvSpPr txBox="1">
              <a:spLocks noChangeArrowheads="1"/>
            </p:cNvSpPr>
            <p:nvPr/>
          </p:nvSpPr>
          <p:spPr bwMode="auto">
            <a:xfrm>
              <a:off x="1872" y="720"/>
              <a:ext cx="96" cy="96"/>
            </a:xfrm>
            <a:prstGeom prst="rect">
              <a:avLst/>
            </a:prstGeom>
            <a:solidFill>
              <a:srgbClr val="0066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spcBef>
                  <a:spcPct val="50000"/>
                </a:spcBef>
              </a:pPr>
              <a:r>
                <a:rPr lang="es-AR" sz="1400" b="1">
                  <a:solidFill>
                    <a:schemeClr val="bg1"/>
                  </a:solidFill>
                </a:rPr>
                <a:t>SI</a:t>
              </a:r>
              <a:endParaRPr lang="es-AR"/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5715000" y="152400"/>
            <a:ext cx="304800" cy="304800"/>
            <a:chOff x="1824" y="672"/>
            <a:chExt cx="192" cy="192"/>
          </a:xfrm>
        </p:grpSpPr>
        <p:sp>
          <p:nvSpPr>
            <p:cNvPr id="9285" name="AutoShape 32"/>
            <p:cNvSpPr>
              <a:spLocks noChangeArrowheads="1"/>
            </p:cNvSpPr>
            <p:nvPr/>
          </p:nvSpPr>
          <p:spPr bwMode="auto">
            <a:xfrm>
              <a:off x="1824" y="672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0800" y="10800"/>
                  </a:moveTo>
                  <a:cubicBezTo>
                    <a:pt x="10800" y="10800"/>
                    <a:pt x="10800" y="10800"/>
                    <a:pt x="10800" y="10800"/>
                  </a:cubicBezTo>
                  <a:cubicBezTo>
                    <a:pt x="10800" y="10800"/>
                    <a:pt x="10800" y="10800"/>
                    <a:pt x="10800" y="10800"/>
                  </a:cubicBezTo>
                  <a:cubicBezTo>
                    <a:pt x="10800" y="10800"/>
                    <a:pt x="10800" y="10800"/>
                    <a:pt x="10800" y="10800"/>
                  </a:cubicBezTo>
                  <a:cubicBezTo>
                    <a:pt x="10800" y="10800"/>
                    <a:pt x="10800" y="10800"/>
                    <a:pt x="10800" y="10800"/>
                  </a:cubicBez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es-ES"/>
            </a:p>
          </p:txBody>
        </p:sp>
        <p:sp>
          <p:nvSpPr>
            <p:cNvPr id="9286" name="Text Box 33"/>
            <p:cNvSpPr txBox="1">
              <a:spLocks noChangeArrowheads="1"/>
            </p:cNvSpPr>
            <p:nvPr/>
          </p:nvSpPr>
          <p:spPr bwMode="auto">
            <a:xfrm>
              <a:off x="1872" y="720"/>
              <a:ext cx="96" cy="96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spcBef>
                  <a:spcPct val="50000"/>
                </a:spcBef>
              </a:pPr>
              <a:r>
                <a:rPr lang="es-AR" sz="1200" b="1">
                  <a:solidFill>
                    <a:schemeClr val="bg1"/>
                  </a:solidFill>
                </a:rPr>
                <a:t>NO</a:t>
              </a:r>
              <a:endParaRPr lang="es-AR"/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3124200" y="1828800"/>
            <a:ext cx="304800" cy="304800"/>
            <a:chOff x="1824" y="672"/>
            <a:chExt cx="192" cy="192"/>
          </a:xfrm>
        </p:grpSpPr>
        <p:sp>
          <p:nvSpPr>
            <p:cNvPr id="9283" name="AutoShape 35"/>
            <p:cNvSpPr>
              <a:spLocks noChangeArrowheads="1"/>
            </p:cNvSpPr>
            <p:nvPr/>
          </p:nvSpPr>
          <p:spPr bwMode="auto">
            <a:xfrm>
              <a:off x="1824" y="672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0800" y="10800"/>
                  </a:moveTo>
                  <a:cubicBezTo>
                    <a:pt x="10800" y="10800"/>
                    <a:pt x="10800" y="10800"/>
                    <a:pt x="10800" y="10800"/>
                  </a:cubicBezTo>
                  <a:cubicBezTo>
                    <a:pt x="10800" y="10800"/>
                    <a:pt x="10800" y="10800"/>
                    <a:pt x="10800" y="10800"/>
                  </a:cubicBezTo>
                  <a:cubicBezTo>
                    <a:pt x="10800" y="10800"/>
                    <a:pt x="10800" y="10800"/>
                    <a:pt x="10800" y="10800"/>
                  </a:cubicBezTo>
                  <a:cubicBezTo>
                    <a:pt x="10800" y="10800"/>
                    <a:pt x="10800" y="10800"/>
                    <a:pt x="10800" y="10800"/>
                  </a:cubicBez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es-ES"/>
            </a:p>
          </p:txBody>
        </p:sp>
        <p:sp>
          <p:nvSpPr>
            <p:cNvPr id="9284" name="Text Box 36"/>
            <p:cNvSpPr txBox="1">
              <a:spLocks noChangeArrowheads="1"/>
            </p:cNvSpPr>
            <p:nvPr/>
          </p:nvSpPr>
          <p:spPr bwMode="auto">
            <a:xfrm>
              <a:off x="1872" y="720"/>
              <a:ext cx="96" cy="96"/>
            </a:xfrm>
            <a:prstGeom prst="rect">
              <a:avLst/>
            </a:prstGeom>
            <a:solidFill>
              <a:srgbClr val="0066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spcBef>
                  <a:spcPct val="50000"/>
                </a:spcBef>
              </a:pPr>
              <a:r>
                <a:rPr lang="es-AR" sz="1400" b="1">
                  <a:solidFill>
                    <a:schemeClr val="bg1"/>
                  </a:solidFill>
                </a:rPr>
                <a:t>SI</a:t>
              </a:r>
              <a:endParaRPr lang="es-AR"/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5715000" y="1828800"/>
            <a:ext cx="304800" cy="304800"/>
            <a:chOff x="1824" y="672"/>
            <a:chExt cx="192" cy="192"/>
          </a:xfrm>
        </p:grpSpPr>
        <p:sp>
          <p:nvSpPr>
            <p:cNvPr id="9281" name="AutoShape 38"/>
            <p:cNvSpPr>
              <a:spLocks noChangeArrowheads="1"/>
            </p:cNvSpPr>
            <p:nvPr/>
          </p:nvSpPr>
          <p:spPr bwMode="auto">
            <a:xfrm>
              <a:off x="1824" y="672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0800" y="10800"/>
                  </a:moveTo>
                  <a:cubicBezTo>
                    <a:pt x="10800" y="10800"/>
                    <a:pt x="10800" y="10800"/>
                    <a:pt x="10800" y="10800"/>
                  </a:cubicBezTo>
                  <a:cubicBezTo>
                    <a:pt x="10800" y="10800"/>
                    <a:pt x="10800" y="10800"/>
                    <a:pt x="10800" y="10800"/>
                  </a:cubicBezTo>
                  <a:cubicBezTo>
                    <a:pt x="10800" y="10800"/>
                    <a:pt x="10800" y="10800"/>
                    <a:pt x="10800" y="10800"/>
                  </a:cubicBezTo>
                  <a:cubicBezTo>
                    <a:pt x="10800" y="10800"/>
                    <a:pt x="10800" y="10800"/>
                    <a:pt x="10800" y="10800"/>
                  </a:cubicBez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es-ES"/>
            </a:p>
          </p:txBody>
        </p:sp>
        <p:sp>
          <p:nvSpPr>
            <p:cNvPr id="9282" name="Text Box 39"/>
            <p:cNvSpPr txBox="1">
              <a:spLocks noChangeArrowheads="1"/>
            </p:cNvSpPr>
            <p:nvPr/>
          </p:nvSpPr>
          <p:spPr bwMode="auto">
            <a:xfrm>
              <a:off x="1872" y="720"/>
              <a:ext cx="96" cy="96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spcBef>
                  <a:spcPct val="50000"/>
                </a:spcBef>
              </a:pPr>
              <a:r>
                <a:rPr lang="es-AR" sz="1200" b="1">
                  <a:solidFill>
                    <a:schemeClr val="bg1"/>
                  </a:solidFill>
                </a:rPr>
                <a:t>NO</a:t>
              </a:r>
              <a:endParaRPr lang="es-AR"/>
            </a:p>
          </p:txBody>
        </p:sp>
      </p:grp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8458200" y="2590800"/>
            <a:ext cx="304800" cy="304800"/>
            <a:chOff x="1824" y="672"/>
            <a:chExt cx="192" cy="192"/>
          </a:xfrm>
        </p:grpSpPr>
        <p:sp>
          <p:nvSpPr>
            <p:cNvPr id="9279" name="AutoShape 41"/>
            <p:cNvSpPr>
              <a:spLocks noChangeArrowheads="1"/>
            </p:cNvSpPr>
            <p:nvPr/>
          </p:nvSpPr>
          <p:spPr bwMode="auto">
            <a:xfrm>
              <a:off x="1824" y="672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0800" y="10800"/>
                  </a:moveTo>
                  <a:cubicBezTo>
                    <a:pt x="10800" y="10800"/>
                    <a:pt x="10800" y="10800"/>
                    <a:pt x="10800" y="10800"/>
                  </a:cubicBezTo>
                  <a:cubicBezTo>
                    <a:pt x="10800" y="10800"/>
                    <a:pt x="10800" y="10800"/>
                    <a:pt x="10800" y="10800"/>
                  </a:cubicBezTo>
                  <a:cubicBezTo>
                    <a:pt x="10800" y="10800"/>
                    <a:pt x="10800" y="10800"/>
                    <a:pt x="10800" y="10800"/>
                  </a:cubicBezTo>
                  <a:cubicBezTo>
                    <a:pt x="10800" y="10800"/>
                    <a:pt x="10800" y="10800"/>
                    <a:pt x="10800" y="10800"/>
                  </a:cubicBez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es-ES"/>
            </a:p>
          </p:txBody>
        </p:sp>
        <p:sp>
          <p:nvSpPr>
            <p:cNvPr id="9280" name="Text Box 42"/>
            <p:cNvSpPr txBox="1">
              <a:spLocks noChangeArrowheads="1"/>
            </p:cNvSpPr>
            <p:nvPr/>
          </p:nvSpPr>
          <p:spPr bwMode="auto">
            <a:xfrm>
              <a:off x="1872" y="720"/>
              <a:ext cx="96" cy="96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spcBef>
                  <a:spcPct val="50000"/>
                </a:spcBef>
              </a:pPr>
              <a:r>
                <a:rPr lang="es-AR" sz="1200" b="1">
                  <a:solidFill>
                    <a:schemeClr val="bg1"/>
                  </a:solidFill>
                </a:rPr>
                <a:t>NO</a:t>
              </a:r>
              <a:endParaRPr lang="es-AR"/>
            </a:p>
          </p:txBody>
        </p:sp>
      </p:grpSp>
      <p:grpSp>
        <p:nvGrpSpPr>
          <p:cNvPr id="7" name="Group 43"/>
          <p:cNvGrpSpPr>
            <a:grpSpLocks/>
          </p:cNvGrpSpPr>
          <p:nvPr/>
        </p:nvGrpSpPr>
        <p:grpSpPr bwMode="auto">
          <a:xfrm>
            <a:off x="381000" y="2514600"/>
            <a:ext cx="304800" cy="304800"/>
            <a:chOff x="1824" y="672"/>
            <a:chExt cx="192" cy="192"/>
          </a:xfrm>
        </p:grpSpPr>
        <p:sp>
          <p:nvSpPr>
            <p:cNvPr id="9277" name="AutoShape 44"/>
            <p:cNvSpPr>
              <a:spLocks noChangeArrowheads="1"/>
            </p:cNvSpPr>
            <p:nvPr/>
          </p:nvSpPr>
          <p:spPr bwMode="auto">
            <a:xfrm>
              <a:off x="1824" y="672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0800" y="10800"/>
                  </a:moveTo>
                  <a:cubicBezTo>
                    <a:pt x="10800" y="10800"/>
                    <a:pt x="10800" y="10800"/>
                    <a:pt x="10800" y="10800"/>
                  </a:cubicBezTo>
                  <a:cubicBezTo>
                    <a:pt x="10800" y="10800"/>
                    <a:pt x="10800" y="10800"/>
                    <a:pt x="10800" y="10800"/>
                  </a:cubicBezTo>
                  <a:cubicBezTo>
                    <a:pt x="10800" y="10800"/>
                    <a:pt x="10800" y="10800"/>
                    <a:pt x="10800" y="10800"/>
                  </a:cubicBezTo>
                  <a:cubicBezTo>
                    <a:pt x="10800" y="10800"/>
                    <a:pt x="10800" y="10800"/>
                    <a:pt x="10800" y="10800"/>
                  </a:cubicBez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es-ES"/>
            </a:p>
          </p:txBody>
        </p:sp>
        <p:sp>
          <p:nvSpPr>
            <p:cNvPr id="9278" name="Text Box 45"/>
            <p:cNvSpPr txBox="1">
              <a:spLocks noChangeArrowheads="1"/>
            </p:cNvSpPr>
            <p:nvPr/>
          </p:nvSpPr>
          <p:spPr bwMode="auto">
            <a:xfrm>
              <a:off x="1872" y="720"/>
              <a:ext cx="96" cy="96"/>
            </a:xfrm>
            <a:prstGeom prst="rect">
              <a:avLst/>
            </a:prstGeom>
            <a:solidFill>
              <a:srgbClr val="0066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spcBef>
                  <a:spcPct val="50000"/>
                </a:spcBef>
              </a:pPr>
              <a:r>
                <a:rPr lang="es-AR" sz="1400" b="1">
                  <a:solidFill>
                    <a:schemeClr val="bg1"/>
                  </a:solidFill>
                </a:rPr>
                <a:t>SI</a:t>
              </a:r>
              <a:endParaRPr lang="es-AR"/>
            </a:p>
          </p:txBody>
        </p:sp>
      </p:grp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8610600" y="990600"/>
            <a:ext cx="304800" cy="304800"/>
            <a:chOff x="1824" y="672"/>
            <a:chExt cx="192" cy="192"/>
          </a:xfrm>
        </p:grpSpPr>
        <p:sp>
          <p:nvSpPr>
            <p:cNvPr id="9275" name="AutoShape 47"/>
            <p:cNvSpPr>
              <a:spLocks noChangeArrowheads="1"/>
            </p:cNvSpPr>
            <p:nvPr/>
          </p:nvSpPr>
          <p:spPr bwMode="auto">
            <a:xfrm>
              <a:off x="1824" y="672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0800" y="10800"/>
                  </a:moveTo>
                  <a:cubicBezTo>
                    <a:pt x="10800" y="10800"/>
                    <a:pt x="10800" y="10800"/>
                    <a:pt x="10800" y="10800"/>
                  </a:cubicBezTo>
                  <a:cubicBezTo>
                    <a:pt x="10800" y="10800"/>
                    <a:pt x="10800" y="10800"/>
                    <a:pt x="10800" y="10800"/>
                  </a:cubicBezTo>
                  <a:cubicBezTo>
                    <a:pt x="10800" y="10800"/>
                    <a:pt x="10800" y="10800"/>
                    <a:pt x="10800" y="10800"/>
                  </a:cubicBezTo>
                  <a:cubicBezTo>
                    <a:pt x="10800" y="10800"/>
                    <a:pt x="10800" y="10800"/>
                    <a:pt x="10800" y="10800"/>
                  </a:cubicBez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es-ES"/>
            </a:p>
          </p:txBody>
        </p:sp>
        <p:sp>
          <p:nvSpPr>
            <p:cNvPr id="9276" name="Text Box 48"/>
            <p:cNvSpPr txBox="1">
              <a:spLocks noChangeArrowheads="1"/>
            </p:cNvSpPr>
            <p:nvPr/>
          </p:nvSpPr>
          <p:spPr bwMode="auto">
            <a:xfrm>
              <a:off x="1872" y="720"/>
              <a:ext cx="96" cy="96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spcBef>
                  <a:spcPct val="50000"/>
                </a:spcBef>
              </a:pPr>
              <a:r>
                <a:rPr lang="es-AR" sz="1200" b="1">
                  <a:solidFill>
                    <a:schemeClr val="bg1"/>
                  </a:solidFill>
                </a:rPr>
                <a:t>NO</a:t>
              </a:r>
              <a:endParaRPr lang="es-AR"/>
            </a:p>
          </p:txBody>
        </p:sp>
      </p:grpSp>
      <p:grpSp>
        <p:nvGrpSpPr>
          <p:cNvPr id="9" name="Group 49"/>
          <p:cNvGrpSpPr>
            <a:grpSpLocks/>
          </p:cNvGrpSpPr>
          <p:nvPr/>
        </p:nvGrpSpPr>
        <p:grpSpPr bwMode="auto">
          <a:xfrm>
            <a:off x="8316913" y="3429000"/>
            <a:ext cx="304800" cy="304800"/>
            <a:chOff x="1824" y="672"/>
            <a:chExt cx="192" cy="192"/>
          </a:xfrm>
        </p:grpSpPr>
        <p:sp>
          <p:nvSpPr>
            <p:cNvPr id="9273" name="AutoShape 50"/>
            <p:cNvSpPr>
              <a:spLocks noChangeArrowheads="1"/>
            </p:cNvSpPr>
            <p:nvPr/>
          </p:nvSpPr>
          <p:spPr bwMode="auto">
            <a:xfrm>
              <a:off x="1824" y="672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0800" y="10800"/>
                  </a:moveTo>
                  <a:cubicBezTo>
                    <a:pt x="10800" y="10800"/>
                    <a:pt x="10800" y="10800"/>
                    <a:pt x="10800" y="10800"/>
                  </a:cubicBezTo>
                  <a:cubicBezTo>
                    <a:pt x="10800" y="10800"/>
                    <a:pt x="10800" y="10800"/>
                    <a:pt x="10800" y="10800"/>
                  </a:cubicBezTo>
                  <a:cubicBezTo>
                    <a:pt x="10800" y="10800"/>
                    <a:pt x="10800" y="10800"/>
                    <a:pt x="10800" y="10800"/>
                  </a:cubicBezTo>
                  <a:cubicBezTo>
                    <a:pt x="10800" y="10800"/>
                    <a:pt x="10800" y="10800"/>
                    <a:pt x="10800" y="10800"/>
                  </a:cubicBez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es-ES"/>
            </a:p>
          </p:txBody>
        </p:sp>
        <p:sp>
          <p:nvSpPr>
            <p:cNvPr id="9274" name="Text Box 51"/>
            <p:cNvSpPr txBox="1">
              <a:spLocks noChangeArrowheads="1"/>
            </p:cNvSpPr>
            <p:nvPr/>
          </p:nvSpPr>
          <p:spPr bwMode="auto">
            <a:xfrm>
              <a:off x="1872" y="720"/>
              <a:ext cx="96" cy="96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spcBef>
                  <a:spcPct val="50000"/>
                </a:spcBef>
              </a:pPr>
              <a:r>
                <a:rPr lang="es-AR" sz="1200" b="1">
                  <a:solidFill>
                    <a:schemeClr val="bg1"/>
                  </a:solidFill>
                </a:rPr>
                <a:t>NO</a:t>
              </a:r>
              <a:endParaRPr lang="es-AR"/>
            </a:p>
          </p:txBody>
        </p:sp>
      </p:grpSp>
      <p:grpSp>
        <p:nvGrpSpPr>
          <p:cNvPr id="10" name="Group 52"/>
          <p:cNvGrpSpPr>
            <a:grpSpLocks/>
          </p:cNvGrpSpPr>
          <p:nvPr/>
        </p:nvGrpSpPr>
        <p:grpSpPr bwMode="auto">
          <a:xfrm>
            <a:off x="2700338" y="2349500"/>
            <a:ext cx="304800" cy="304800"/>
            <a:chOff x="1824" y="672"/>
            <a:chExt cx="192" cy="192"/>
          </a:xfrm>
        </p:grpSpPr>
        <p:sp>
          <p:nvSpPr>
            <p:cNvPr id="9271" name="AutoShape 53"/>
            <p:cNvSpPr>
              <a:spLocks noChangeArrowheads="1"/>
            </p:cNvSpPr>
            <p:nvPr/>
          </p:nvSpPr>
          <p:spPr bwMode="auto">
            <a:xfrm>
              <a:off x="1824" y="672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0800" y="10800"/>
                  </a:moveTo>
                  <a:cubicBezTo>
                    <a:pt x="10800" y="10800"/>
                    <a:pt x="10800" y="10800"/>
                    <a:pt x="10800" y="10800"/>
                  </a:cubicBezTo>
                  <a:cubicBezTo>
                    <a:pt x="10800" y="10800"/>
                    <a:pt x="10800" y="10800"/>
                    <a:pt x="10800" y="10800"/>
                  </a:cubicBezTo>
                  <a:cubicBezTo>
                    <a:pt x="10800" y="10800"/>
                    <a:pt x="10800" y="10800"/>
                    <a:pt x="10800" y="10800"/>
                  </a:cubicBezTo>
                  <a:cubicBezTo>
                    <a:pt x="10800" y="10800"/>
                    <a:pt x="10800" y="10800"/>
                    <a:pt x="10800" y="10800"/>
                  </a:cubicBez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es-ES"/>
            </a:p>
          </p:txBody>
        </p:sp>
        <p:sp>
          <p:nvSpPr>
            <p:cNvPr id="9272" name="Text Box 54"/>
            <p:cNvSpPr txBox="1">
              <a:spLocks noChangeArrowheads="1"/>
            </p:cNvSpPr>
            <p:nvPr/>
          </p:nvSpPr>
          <p:spPr bwMode="auto">
            <a:xfrm>
              <a:off x="1872" y="720"/>
              <a:ext cx="96" cy="96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spcBef>
                  <a:spcPct val="50000"/>
                </a:spcBef>
              </a:pPr>
              <a:r>
                <a:rPr lang="es-AR" sz="1200" b="1">
                  <a:solidFill>
                    <a:schemeClr val="bg1"/>
                  </a:solidFill>
                </a:rPr>
                <a:t>NO</a:t>
              </a:r>
              <a:endParaRPr lang="es-AR"/>
            </a:p>
          </p:txBody>
        </p:sp>
      </p:grpSp>
      <p:grpSp>
        <p:nvGrpSpPr>
          <p:cNvPr id="11" name="Group 55"/>
          <p:cNvGrpSpPr>
            <a:grpSpLocks/>
          </p:cNvGrpSpPr>
          <p:nvPr/>
        </p:nvGrpSpPr>
        <p:grpSpPr bwMode="auto">
          <a:xfrm>
            <a:off x="1752600" y="3733800"/>
            <a:ext cx="304800" cy="304800"/>
            <a:chOff x="1824" y="672"/>
            <a:chExt cx="192" cy="192"/>
          </a:xfrm>
        </p:grpSpPr>
        <p:sp>
          <p:nvSpPr>
            <p:cNvPr id="9269" name="AutoShape 56"/>
            <p:cNvSpPr>
              <a:spLocks noChangeArrowheads="1"/>
            </p:cNvSpPr>
            <p:nvPr/>
          </p:nvSpPr>
          <p:spPr bwMode="auto">
            <a:xfrm>
              <a:off x="1824" y="672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0800" y="10800"/>
                  </a:moveTo>
                  <a:cubicBezTo>
                    <a:pt x="10800" y="10800"/>
                    <a:pt x="10800" y="10800"/>
                    <a:pt x="10800" y="10800"/>
                  </a:cubicBezTo>
                  <a:cubicBezTo>
                    <a:pt x="10800" y="10800"/>
                    <a:pt x="10800" y="10800"/>
                    <a:pt x="10800" y="10800"/>
                  </a:cubicBezTo>
                  <a:cubicBezTo>
                    <a:pt x="10800" y="10800"/>
                    <a:pt x="10800" y="10800"/>
                    <a:pt x="10800" y="10800"/>
                  </a:cubicBezTo>
                  <a:cubicBezTo>
                    <a:pt x="10800" y="10800"/>
                    <a:pt x="10800" y="10800"/>
                    <a:pt x="10800" y="10800"/>
                  </a:cubicBez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es-ES"/>
            </a:p>
          </p:txBody>
        </p:sp>
        <p:sp>
          <p:nvSpPr>
            <p:cNvPr id="9270" name="Text Box 57"/>
            <p:cNvSpPr txBox="1">
              <a:spLocks noChangeArrowheads="1"/>
            </p:cNvSpPr>
            <p:nvPr/>
          </p:nvSpPr>
          <p:spPr bwMode="auto">
            <a:xfrm>
              <a:off x="1872" y="720"/>
              <a:ext cx="96" cy="96"/>
            </a:xfrm>
            <a:prstGeom prst="rect">
              <a:avLst/>
            </a:prstGeom>
            <a:solidFill>
              <a:srgbClr val="0066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spcBef>
                  <a:spcPct val="50000"/>
                </a:spcBef>
              </a:pPr>
              <a:r>
                <a:rPr lang="es-AR" sz="1400" b="1">
                  <a:solidFill>
                    <a:schemeClr val="bg1"/>
                  </a:solidFill>
                </a:rPr>
                <a:t>SI</a:t>
              </a:r>
              <a:endParaRPr lang="es-AR"/>
            </a:p>
          </p:txBody>
        </p:sp>
      </p:grpSp>
      <p:grpSp>
        <p:nvGrpSpPr>
          <p:cNvPr id="12" name="Group 58"/>
          <p:cNvGrpSpPr>
            <a:grpSpLocks/>
          </p:cNvGrpSpPr>
          <p:nvPr/>
        </p:nvGrpSpPr>
        <p:grpSpPr bwMode="auto">
          <a:xfrm>
            <a:off x="5076825" y="3284538"/>
            <a:ext cx="304800" cy="304800"/>
            <a:chOff x="1824" y="672"/>
            <a:chExt cx="192" cy="192"/>
          </a:xfrm>
        </p:grpSpPr>
        <p:sp>
          <p:nvSpPr>
            <p:cNvPr id="9267" name="AutoShape 59"/>
            <p:cNvSpPr>
              <a:spLocks noChangeArrowheads="1"/>
            </p:cNvSpPr>
            <p:nvPr/>
          </p:nvSpPr>
          <p:spPr bwMode="auto">
            <a:xfrm>
              <a:off x="1824" y="672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0800" y="10800"/>
                  </a:moveTo>
                  <a:cubicBezTo>
                    <a:pt x="10800" y="10800"/>
                    <a:pt x="10800" y="10800"/>
                    <a:pt x="10800" y="10800"/>
                  </a:cubicBezTo>
                  <a:cubicBezTo>
                    <a:pt x="10800" y="10800"/>
                    <a:pt x="10800" y="10800"/>
                    <a:pt x="10800" y="10800"/>
                  </a:cubicBezTo>
                  <a:cubicBezTo>
                    <a:pt x="10800" y="10800"/>
                    <a:pt x="10800" y="10800"/>
                    <a:pt x="10800" y="10800"/>
                  </a:cubicBezTo>
                  <a:cubicBezTo>
                    <a:pt x="10800" y="10800"/>
                    <a:pt x="10800" y="10800"/>
                    <a:pt x="10800" y="10800"/>
                  </a:cubicBez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es-ES"/>
            </a:p>
          </p:txBody>
        </p:sp>
        <p:sp>
          <p:nvSpPr>
            <p:cNvPr id="9268" name="Text Box 60"/>
            <p:cNvSpPr txBox="1">
              <a:spLocks noChangeArrowheads="1"/>
            </p:cNvSpPr>
            <p:nvPr/>
          </p:nvSpPr>
          <p:spPr bwMode="auto">
            <a:xfrm>
              <a:off x="1872" y="720"/>
              <a:ext cx="96" cy="96"/>
            </a:xfrm>
            <a:prstGeom prst="rect">
              <a:avLst/>
            </a:prstGeom>
            <a:solidFill>
              <a:srgbClr val="0066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spcBef>
                  <a:spcPct val="50000"/>
                </a:spcBef>
              </a:pPr>
              <a:r>
                <a:rPr lang="es-AR" sz="1400" b="1">
                  <a:solidFill>
                    <a:schemeClr val="bg1"/>
                  </a:solidFill>
                </a:rPr>
                <a:t>SI</a:t>
              </a:r>
              <a:endParaRPr lang="es-AR"/>
            </a:p>
          </p:txBody>
        </p:sp>
      </p:grpSp>
      <p:grpSp>
        <p:nvGrpSpPr>
          <p:cNvPr id="13" name="Group 61"/>
          <p:cNvGrpSpPr>
            <a:grpSpLocks/>
          </p:cNvGrpSpPr>
          <p:nvPr/>
        </p:nvGrpSpPr>
        <p:grpSpPr bwMode="auto">
          <a:xfrm>
            <a:off x="6084888" y="3068638"/>
            <a:ext cx="304800" cy="304800"/>
            <a:chOff x="1824" y="672"/>
            <a:chExt cx="192" cy="192"/>
          </a:xfrm>
        </p:grpSpPr>
        <p:sp>
          <p:nvSpPr>
            <p:cNvPr id="9265" name="AutoShape 62"/>
            <p:cNvSpPr>
              <a:spLocks noChangeArrowheads="1"/>
            </p:cNvSpPr>
            <p:nvPr/>
          </p:nvSpPr>
          <p:spPr bwMode="auto">
            <a:xfrm>
              <a:off x="1824" y="672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0800" y="10800"/>
                  </a:moveTo>
                  <a:cubicBezTo>
                    <a:pt x="10800" y="10800"/>
                    <a:pt x="10800" y="10800"/>
                    <a:pt x="10800" y="10800"/>
                  </a:cubicBezTo>
                  <a:cubicBezTo>
                    <a:pt x="10800" y="10800"/>
                    <a:pt x="10800" y="10800"/>
                    <a:pt x="10800" y="10800"/>
                  </a:cubicBezTo>
                  <a:cubicBezTo>
                    <a:pt x="10800" y="10800"/>
                    <a:pt x="10800" y="10800"/>
                    <a:pt x="10800" y="10800"/>
                  </a:cubicBezTo>
                  <a:cubicBezTo>
                    <a:pt x="10800" y="10800"/>
                    <a:pt x="10800" y="10800"/>
                    <a:pt x="10800" y="10800"/>
                  </a:cubicBez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es-ES"/>
            </a:p>
          </p:txBody>
        </p:sp>
        <p:sp>
          <p:nvSpPr>
            <p:cNvPr id="9266" name="Text Box 63"/>
            <p:cNvSpPr txBox="1">
              <a:spLocks noChangeArrowheads="1"/>
            </p:cNvSpPr>
            <p:nvPr/>
          </p:nvSpPr>
          <p:spPr bwMode="auto">
            <a:xfrm>
              <a:off x="1872" y="720"/>
              <a:ext cx="96" cy="96"/>
            </a:xfrm>
            <a:prstGeom prst="rect">
              <a:avLst/>
            </a:prstGeom>
            <a:solidFill>
              <a:srgbClr val="0066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spcBef>
                  <a:spcPct val="50000"/>
                </a:spcBef>
              </a:pPr>
              <a:r>
                <a:rPr lang="es-AR" sz="1400" b="1">
                  <a:solidFill>
                    <a:schemeClr val="bg1"/>
                  </a:solidFill>
                </a:rPr>
                <a:t>SI</a:t>
              </a:r>
              <a:endParaRPr lang="es-AR"/>
            </a:p>
          </p:txBody>
        </p:sp>
      </p:grpSp>
      <p:grpSp>
        <p:nvGrpSpPr>
          <p:cNvPr id="14" name="Group 64"/>
          <p:cNvGrpSpPr>
            <a:grpSpLocks/>
          </p:cNvGrpSpPr>
          <p:nvPr/>
        </p:nvGrpSpPr>
        <p:grpSpPr bwMode="auto">
          <a:xfrm>
            <a:off x="6172200" y="990600"/>
            <a:ext cx="304800" cy="304800"/>
            <a:chOff x="1824" y="672"/>
            <a:chExt cx="192" cy="192"/>
          </a:xfrm>
        </p:grpSpPr>
        <p:sp>
          <p:nvSpPr>
            <p:cNvPr id="9263" name="AutoShape 65"/>
            <p:cNvSpPr>
              <a:spLocks noChangeArrowheads="1"/>
            </p:cNvSpPr>
            <p:nvPr/>
          </p:nvSpPr>
          <p:spPr bwMode="auto">
            <a:xfrm>
              <a:off x="1824" y="672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0800" y="10800"/>
                  </a:moveTo>
                  <a:cubicBezTo>
                    <a:pt x="10800" y="10800"/>
                    <a:pt x="10800" y="10800"/>
                    <a:pt x="10800" y="10800"/>
                  </a:cubicBezTo>
                  <a:cubicBezTo>
                    <a:pt x="10800" y="10800"/>
                    <a:pt x="10800" y="10800"/>
                    <a:pt x="10800" y="10800"/>
                  </a:cubicBezTo>
                  <a:cubicBezTo>
                    <a:pt x="10800" y="10800"/>
                    <a:pt x="10800" y="10800"/>
                    <a:pt x="10800" y="10800"/>
                  </a:cubicBezTo>
                  <a:cubicBezTo>
                    <a:pt x="10800" y="10800"/>
                    <a:pt x="10800" y="10800"/>
                    <a:pt x="10800" y="10800"/>
                  </a:cubicBez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es-ES"/>
            </a:p>
          </p:txBody>
        </p:sp>
        <p:sp>
          <p:nvSpPr>
            <p:cNvPr id="9264" name="Text Box 66"/>
            <p:cNvSpPr txBox="1">
              <a:spLocks noChangeArrowheads="1"/>
            </p:cNvSpPr>
            <p:nvPr/>
          </p:nvSpPr>
          <p:spPr bwMode="auto">
            <a:xfrm>
              <a:off x="1872" y="720"/>
              <a:ext cx="96" cy="96"/>
            </a:xfrm>
            <a:prstGeom prst="rect">
              <a:avLst/>
            </a:prstGeom>
            <a:solidFill>
              <a:srgbClr val="0066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spcBef>
                  <a:spcPct val="50000"/>
                </a:spcBef>
              </a:pPr>
              <a:r>
                <a:rPr lang="es-AR" sz="1400" b="1">
                  <a:solidFill>
                    <a:schemeClr val="bg1"/>
                  </a:solidFill>
                </a:rPr>
                <a:t>SI</a:t>
              </a:r>
              <a:endParaRPr lang="es-AR"/>
            </a:p>
          </p:txBody>
        </p:sp>
      </p:grpSp>
      <p:sp>
        <p:nvSpPr>
          <p:cNvPr id="77893" name="Line 69"/>
          <p:cNvSpPr>
            <a:spLocks noChangeShapeType="1"/>
          </p:cNvSpPr>
          <p:nvPr/>
        </p:nvSpPr>
        <p:spPr bwMode="auto">
          <a:xfrm rot="10800000" flipH="1">
            <a:off x="8382000" y="2971800"/>
            <a:ext cx="5334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lg" len="med"/>
          </a:ln>
        </p:spPr>
        <p:txBody>
          <a:bodyPr lIns="90000" tIns="46800" rIns="90000" bIns="46800" anchor="ctr">
            <a:spAutoFit/>
          </a:bodyPr>
          <a:lstStyle/>
          <a:p>
            <a:endParaRPr lang="es-ES"/>
          </a:p>
        </p:txBody>
      </p:sp>
      <p:sp>
        <p:nvSpPr>
          <p:cNvPr id="77894" name="WordArt 70"/>
          <p:cNvSpPr>
            <a:spLocks noChangeArrowheads="1" noChangeShapeType="1" noTextEdit="1"/>
          </p:cNvSpPr>
          <p:nvPr/>
        </p:nvSpPr>
        <p:spPr bwMode="auto">
          <a:xfrm rot="1221190">
            <a:off x="7235825" y="260350"/>
            <a:ext cx="1908175" cy="504825"/>
          </a:xfrm>
          <a:prstGeom prst="rect">
            <a:avLst/>
          </a:prstGeom>
        </p:spPr>
        <p:txBody>
          <a:bodyPr spcFirstLastPara="1" wrap="none" fromWordArt="1">
            <a:prstTxWarp prst="textButton">
              <a:avLst>
                <a:gd name="adj" fmla="val 11306812"/>
              </a:avLst>
            </a:prstTxWarp>
          </a:bodyPr>
          <a:lstStyle/>
          <a:p>
            <a:pPr algn="ctr"/>
            <a:r>
              <a:rPr lang="es-ES" sz="3600" kern="1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Flujo </a:t>
            </a:r>
          </a:p>
          <a:p>
            <a:pPr algn="ctr"/>
            <a:r>
              <a:rPr lang="es-ES" sz="3600" kern="1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Información </a:t>
            </a:r>
          </a:p>
        </p:txBody>
      </p:sp>
      <p:sp>
        <p:nvSpPr>
          <p:cNvPr id="77895" name="Text Box 71"/>
          <p:cNvSpPr txBox="1">
            <a:spLocks noChangeArrowheads="1"/>
          </p:cNvSpPr>
          <p:nvPr/>
        </p:nvSpPr>
        <p:spPr bwMode="auto">
          <a:xfrm>
            <a:off x="1042988" y="1052513"/>
            <a:ext cx="2133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2000" b="1">
                <a:solidFill>
                  <a:schemeClr val="accent2"/>
                </a:solidFill>
                <a:latin typeface="Arial" charset="0"/>
              </a:rPr>
              <a:t>Diagrama Flujo de Información</a:t>
            </a:r>
            <a:endParaRPr lang="es-AR" sz="20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54" name="Line 76"/>
          <p:cNvSpPr>
            <a:spLocks noChangeShapeType="1"/>
          </p:cNvSpPr>
          <p:nvPr/>
        </p:nvSpPr>
        <p:spPr bwMode="auto">
          <a:xfrm>
            <a:off x="4787900" y="3644900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9255" name="Line 77"/>
          <p:cNvSpPr>
            <a:spLocks noChangeShapeType="1"/>
          </p:cNvSpPr>
          <p:nvPr/>
        </p:nvSpPr>
        <p:spPr bwMode="auto">
          <a:xfrm flipH="1">
            <a:off x="4787900" y="3933825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77902" name="Line 78"/>
          <p:cNvSpPr>
            <a:spLocks noChangeShapeType="1"/>
          </p:cNvSpPr>
          <p:nvPr/>
        </p:nvSpPr>
        <p:spPr bwMode="auto">
          <a:xfrm flipH="1">
            <a:off x="2555875" y="2997200"/>
            <a:ext cx="3960813" cy="0"/>
          </a:xfrm>
          <a:prstGeom prst="line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lg" len="med"/>
          </a:ln>
        </p:spPr>
        <p:txBody>
          <a:bodyPr lIns="90000" tIns="46800" rIns="90000" bIns="46800" anchor="ctr">
            <a:spAutoFit/>
          </a:bodyPr>
          <a:lstStyle/>
          <a:p>
            <a:endParaRPr lang="es-ES"/>
          </a:p>
        </p:txBody>
      </p:sp>
      <p:sp>
        <p:nvSpPr>
          <p:cNvPr id="77903" name="Text Box 79"/>
          <p:cNvSpPr txBox="1">
            <a:spLocks noChangeArrowheads="1"/>
          </p:cNvSpPr>
          <p:nvPr/>
        </p:nvSpPr>
        <p:spPr bwMode="auto">
          <a:xfrm>
            <a:off x="827088" y="5084763"/>
            <a:ext cx="2447925" cy="406400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17088" dir="2963922" algn="ctr" rotWithShape="0">
              <a:schemeClr val="bg2"/>
            </a:outerShdw>
          </a:effectLst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AR" sz="2000" b="1"/>
              <a:t>2ª Diagramación</a:t>
            </a:r>
            <a:endParaRPr lang="es-AR"/>
          </a:p>
        </p:txBody>
      </p:sp>
      <p:sp>
        <p:nvSpPr>
          <p:cNvPr id="77904" name="Text Box 80"/>
          <p:cNvSpPr txBox="1">
            <a:spLocks noChangeArrowheads="1"/>
          </p:cNvSpPr>
          <p:nvPr/>
        </p:nvSpPr>
        <p:spPr bwMode="auto">
          <a:xfrm>
            <a:off x="4067175" y="5084763"/>
            <a:ext cx="2376488" cy="406400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17088" dir="2963922" algn="ctr" rotWithShape="0">
              <a:schemeClr val="bg2"/>
            </a:outerShdw>
          </a:effectLst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AR" sz="2000" b="1"/>
              <a:t> 2ª Revisión Diag.</a:t>
            </a:r>
            <a:endParaRPr lang="es-AR"/>
          </a:p>
        </p:txBody>
      </p:sp>
      <p:sp>
        <p:nvSpPr>
          <p:cNvPr id="77905" name="Line 81"/>
          <p:cNvSpPr>
            <a:spLocks noChangeShapeType="1"/>
          </p:cNvSpPr>
          <p:nvPr/>
        </p:nvSpPr>
        <p:spPr bwMode="auto">
          <a:xfrm flipV="1">
            <a:off x="3276600" y="5229225"/>
            <a:ext cx="790575" cy="0"/>
          </a:xfrm>
          <a:prstGeom prst="line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lg" len="med"/>
          </a:ln>
        </p:spPr>
        <p:txBody>
          <a:bodyPr lIns="90000" tIns="46800" rIns="90000" bIns="46800" anchor="ctr">
            <a:spAutoFit/>
          </a:bodyPr>
          <a:lstStyle/>
          <a:p>
            <a:endParaRPr lang="es-ES"/>
          </a:p>
        </p:txBody>
      </p:sp>
      <p:sp>
        <p:nvSpPr>
          <p:cNvPr id="77906" name="Line 82"/>
          <p:cNvSpPr>
            <a:spLocks noChangeShapeType="1"/>
          </p:cNvSpPr>
          <p:nvPr/>
        </p:nvSpPr>
        <p:spPr bwMode="auto">
          <a:xfrm rot="10800000" flipH="1">
            <a:off x="6443663" y="5373688"/>
            <a:ext cx="576262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lg" len="med"/>
          </a:ln>
        </p:spPr>
        <p:txBody>
          <a:bodyPr lIns="90000" tIns="46800" rIns="90000" bIns="46800" anchor="ctr">
            <a:spAutoFit/>
          </a:bodyPr>
          <a:lstStyle/>
          <a:p>
            <a:endParaRPr lang="es-ES"/>
          </a:p>
        </p:txBody>
      </p:sp>
      <p:sp>
        <p:nvSpPr>
          <p:cNvPr id="77907" name="Line 83"/>
          <p:cNvSpPr>
            <a:spLocks noChangeShapeType="1"/>
          </p:cNvSpPr>
          <p:nvPr/>
        </p:nvSpPr>
        <p:spPr bwMode="auto">
          <a:xfrm flipH="1">
            <a:off x="4932363" y="5516563"/>
            <a:ext cx="0" cy="720725"/>
          </a:xfrm>
          <a:prstGeom prst="line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lg" len="med"/>
          </a:ln>
        </p:spPr>
        <p:txBody>
          <a:bodyPr lIns="90000" tIns="46800" rIns="90000" bIns="46800" anchor="ctr">
            <a:spAutoFit/>
          </a:bodyPr>
          <a:lstStyle/>
          <a:p>
            <a:endParaRPr lang="es-ES"/>
          </a:p>
        </p:txBody>
      </p:sp>
      <p:cxnSp>
        <p:nvCxnSpPr>
          <p:cNvPr id="77908" name="AutoShape 84"/>
          <p:cNvCxnSpPr>
            <a:cxnSpLocks noChangeShapeType="1"/>
            <a:stCxn id="77829" idx="3"/>
          </p:cNvCxnSpPr>
          <p:nvPr/>
        </p:nvCxnSpPr>
        <p:spPr bwMode="auto">
          <a:xfrm flipV="1">
            <a:off x="2590800" y="2781300"/>
            <a:ext cx="3927475" cy="889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CC0000"/>
            </a:solidFill>
            <a:miter lim="800000"/>
            <a:headEnd/>
            <a:tailEnd type="triangle" w="lg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7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7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7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778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778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778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778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778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5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778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6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778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6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9" dur="1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7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3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778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7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1" dur="1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5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8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9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9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3" dur="1" fill="hold"/>
                                        <p:tgtEl>
                                          <p:spTgt spid="778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9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7" dur="1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9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1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0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5" dur="1" fill="hold"/>
                                        <p:tgtEl>
                                          <p:spTgt spid="778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0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9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1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3" dur="1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11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1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1" dur="1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2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5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2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9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3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3" dur="1" fill="hold"/>
                                        <p:tgtEl>
                                          <p:spTgt spid="778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3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3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1" dur="1" fill="hold"/>
                                        <p:tgtEl>
                                          <p:spTgt spid="778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4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5" dur="1" fill="hold"/>
                                        <p:tgtEl>
                                          <p:spTgt spid="779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4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9" dur="1" fill="hold"/>
                                        <p:tgtEl>
                                          <p:spTgt spid="779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5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3" dur="1" fill="hold"/>
                                        <p:tgtEl>
                                          <p:spTgt spid="779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15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7" dur="1" fill="hold"/>
                                        <p:tgtEl>
                                          <p:spTgt spid="7790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15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1" dur="1" fill="hold"/>
                                        <p:tgtEl>
                                          <p:spTgt spid="779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6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5" dur="1" fill="hold"/>
                                        <p:tgtEl>
                                          <p:spTgt spid="779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16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9" dur="1" fill="hold"/>
                                        <p:tgtEl>
                                          <p:spTgt spid="779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animBg="1" autoUpdateAnimBg="0"/>
      <p:bldP spid="77829" grpId="0" animBg="1" autoUpdateAnimBg="0"/>
      <p:bldP spid="77830" grpId="0" animBg="1" autoUpdateAnimBg="0"/>
      <p:bldP spid="77831" grpId="0" animBg="1" autoUpdateAnimBg="0"/>
      <p:bldP spid="77832" grpId="0" animBg="1" autoUpdateAnimBg="0"/>
      <p:bldP spid="77833" grpId="0" animBg="1" autoUpdateAnimBg="0"/>
      <p:bldP spid="77834" grpId="0" animBg="1" autoUpdateAnimBg="0"/>
      <p:bldP spid="77837" grpId="0" animBg="1" autoUpdateAnimBg="0"/>
      <p:bldP spid="77838" grpId="0" animBg="1" autoUpdateAnimBg="0"/>
      <p:bldP spid="77893" grpId="0" animBg="1"/>
      <p:bldP spid="77894" grpId="0" animBg="1"/>
      <p:bldP spid="77895" grpId="0" autoUpdateAnimBg="0"/>
      <p:bldP spid="77902" grpId="0" animBg="1"/>
      <p:bldP spid="77903" grpId="0" animBg="1" autoUpdateAnimBg="0"/>
      <p:bldP spid="77904" grpId="0" animBg="1" autoUpdateAnimBg="0"/>
      <p:bldP spid="77905" grpId="0" animBg="1"/>
      <p:bldP spid="77906" grpId="0" animBg="1"/>
      <p:bldP spid="7790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2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s-ES_tradnl" smtClean="0">
                <a:ea typeface="MS PGothic" pitchFamily="34" charset="-128"/>
              </a:rPr>
              <a:t>EGD FRANCISCO SOCIAS</a:t>
            </a:r>
          </a:p>
        </p:txBody>
      </p:sp>
      <p:sp>
        <p:nvSpPr>
          <p:cNvPr id="10243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4CE365-3985-40EA-93B4-1DB1A589F301}" type="slidenum">
              <a:rPr lang="es-ES_tradnl"/>
              <a:pPr/>
              <a:t>9</a:t>
            </a:fld>
            <a:endParaRPr lang="es-ES_tradnl" dirty="0"/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285750" y="476250"/>
            <a:ext cx="8643938" cy="5632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s-CL" sz="2000" dirty="0">
                <a:solidFill>
                  <a:srgbClr val="000099"/>
                </a:solidFill>
                <a:latin typeface="Arial" charset="0"/>
              </a:rPr>
              <a:t>La </a:t>
            </a:r>
            <a:r>
              <a:rPr lang="es-CL" sz="2000" b="1" dirty="0">
                <a:solidFill>
                  <a:srgbClr val="000099"/>
                </a:solidFill>
                <a:latin typeface="Arial" charset="0"/>
              </a:rPr>
              <a:t>Revistas Regionales</a:t>
            </a:r>
            <a:r>
              <a:rPr lang="es-CL" sz="2000" dirty="0">
                <a:solidFill>
                  <a:srgbClr val="000099"/>
                </a:solidFill>
                <a:latin typeface="Arial" charset="0"/>
              </a:rPr>
              <a:t> en general son administradas en sus respectivos países por los Consejos de Gobernadores Rotarios, ellos tienen la </a:t>
            </a:r>
            <a:r>
              <a:rPr lang="es-CL" sz="2000" dirty="0" smtClean="0">
                <a:solidFill>
                  <a:srgbClr val="000099"/>
                </a:solidFill>
                <a:latin typeface="Arial" charset="0"/>
              </a:rPr>
              <a:t>propiedad </a:t>
            </a:r>
            <a:r>
              <a:rPr lang="es-CL" sz="2000" dirty="0">
                <a:solidFill>
                  <a:srgbClr val="000099"/>
                </a:solidFill>
                <a:latin typeface="Arial" charset="0"/>
              </a:rPr>
              <a:t>de estas y la tuición en la designación de sus respectivos  Editores.</a:t>
            </a:r>
          </a:p>
          <a:p>
            <a:endParaRPr lang="es-CL" sz="2000" dirty="0">
              <a:solidFill>
                <a:srgbClr val="000099"/>
              </a:solidFill>
              <a:latin typeface="Arial" charset="0"/>
            </a:endParaRPr>
          </a:p>
          <a:p>
            <a:pPr>
              <a:buFontTx/>
              <a:buChar char="•"/>
            </a:pPr>
            <a:r>
              <a:rPr lang="es-CL" sz="2000" dirty="0">
                <a:solidFill>
                  <a:srgbClr val="000099"/>
                </a:solidFill>
                <a:latin typeface="Arial" charset="0"/>
              </a:rPr>
              <a:t>En la mayoría de los países se ha creado una institución legal sin fines de lucro que administra la revista, bajo la supervisión directa del rotarismo de ese país. </a:t>
            </a:r>
            <a:endParaRPr lang="es-CL" sz="2000" dirty="0" smtClean="0">
              <a:solidFill>
                <a:srgbClr val="000099"/>
              </a:solidFill>
              <a:latin typeface="Arial" charset="0"/>
            </a:endParaRPr>
          </a:p>
          <a:p>
            <a:pPr>
              <a:buFontTx/>
              <a:buChar char="•"/>
            </a:pPr>
            <a:r>
              <a:rPr lang="es-CL" sz="2000" dirty="0" smtClean="0">
                <a:solidFill>
                  <a:srgbClr val="000099"/>
                </a:solidFill>
                <a:latin typeface="Arial" charset="0"/>
              </a:rPr>
              <a:t>En </a:t>
            </a:r>
            <a:r>
              <a:rPr lang="es-CL" sz="2000" dirty="0">
                <a:solidFill>
                  <a:srgbClr val="000099"/>
                </a:solidFill>
                <a:latin typeface="Arial" charset="0"/>
              </a:rPr>
              <a:t>varios casos los Editores son profesionales pagados que cumplen esta función y cuentan con un equipo de profesionales para sus ediciones.</a:t>
            </a:r>
          </a:p>
          <a:p>
            <a:endParaRPr lang="es-CL" sz="2000" dirty="0">
              <a:solidFill>
                <a:srgbClr val="000099"/>
              </a:solidFill>
              <a:latin typeface="Arial" charset="0"/>
            </a:endParaRPr>
          </a:p>
          <a:p>
            <a:pPr>
              <a:buFontTx/>
              <a:buChar char="•"/>
            </a:pPr>
            <a:r>
              <a:rPr lang="es-CL" sz="2000" dirty="0">
                <a:solidFill>
                  <a:srgbClr val="000099"/>
                </a:solidFill>
                <a:latin typeface="Arial" charset="0"/>
              </a:rPr>
              <a:t>Los Editores de las Revistas Regionales latinoamericanas, actúan ad honorem y son designados por el CONGOR o la institución legal que administra la revista.</a:t>
            </a:r>
          </a:p>
          <a:p>
            <a:r>
              <a:rPr lang="es-CL" sz="2000" dirty="0">
                <a:solidFill>
                  <a:srgbClr val="000099"/>
                </a:solidFill>
                <a:latin typeface="Arial" charset="0"/>
              </a:rPr>
              <a:t> </a:t>
            </a:r>
          </a:p>
          <a:p>
            <a:pPr>
              <a:buFontTx/>
              <a:buChar char="•"/>
            </a:pPr>
            <a:r>
              <a:rPr lang="es-CL" sz="2000" dirty="0">
                <a:solidFill>
                  <a:srgbClr val="000099"/>
                </a:solidFill>
                <a:latin typeface="Arial" charset="0"/>
              </a:rPr>
              <a:t>Si el presupuesto lo </a:t>
            </a:r>
            <a:r>
              <a:rPr lang="es-CL" sz="2000" dirty="0" smtClean="0">
                <a:solidFill>
                  <a:srgbClr val="000099"/>
                </a:solidFill>
                <a:latin typeface="Arial" charset="0"/>
              </a:rPr>
              <a:t>permite, </a:t>
            </a:r>
            <a:r>
              <a:rPr lang="es-CL" sz="2000" dirty="0">
                <a:solidFill>
                  <a:srgbClr val="000099"/>
                </a:solidFill>
                <a:latin typeface="Arial" charset="0"/>
              </a:rPr>
              <a:t>algunas cuentan con profesionales del periodismo y gráficos como apoyo a la gestión de edición, además de una secretaria ejecutiva.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5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65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65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65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65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</TotalTime>
  <Words>698</Words>
  <Application>Microsoft Office PowerPoint</Application>
  <PresentationFormat>Presentación en pantalla (4:3)</PresentationFormat>
  <Paragraphs>151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Francisco Socias Ibañez</dc:creator>
  <cp:lastModifiedBy>Miguel Angel</cp:lastModifiedBy>
  <cp:revision>55</cp:revision>
  <dcterms:created xsi:type="dcterms:W3CDTF">2002-04-08T21:42:00Z</dcterms:created>
  <dcterms:modified xsi:type="dcterms:W3CDTF">2014-04-26T12:25:03Z</dcterms:modified>
</cp:coreProperties>
</file>