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</p:sldMasterIdLst>
  <p:notesMasterIdLst>
    <p:notesMasterId r:id="rId40"/>
  </p:notesMasterIdLst>
  <p:handoutMasterIdLst>
    <p:handoutMasterId r:id="rId41"/>
  </p:handoutMasterIdLst>
  <p:sldIdLst>
    <p:sldId id="361" r:id="rId7"/>
    <p:sldId id="474" r:id="rId8"/>
    <p:sldId id="476" r:id="rId9"/>
    <p:sldId id="480" r:id="rId10"/>
    <p:sldId id="482" r:id="rId11"/>
    <p:sldId id="483" r:id="rId12"/>
    <p:sldId id="411" r:id="rId13"/>
    <p:sldId id="419" r:id="rId14"/>
    <p:sldId id="412" r:id="rId15"/>
    <p:sldId id="414" r:id="rId16"/>
    <p:sldId id="453" r:id="rId17"/>
    <p:sldId id="454" r:id="rId18"/>
    <p:sldId id="444" r:id="rId19"/>
    <p:sldId id="445" r:id="rId20"/>
    <p:sldId id="446" r:id="rId21"/>
    <p:sldId id="447" r:id="rId22"/>
    <p:sldId id="455" r:id="rId23"/>
    <p:sldId id="485" r:id="rId24"/>
    <p:sldId id="484" r:id="rId25"/>
    <p:sldId id="467" r:id="rId26"/>
    <p:sldId id="468" r:id="rId27"/>
    <p:sldId id="456" r:id="rId28"/>
    <p:sldId id="460" r:id="rId29"/>
    <p:sldId id="459" r:id="rId30"/>
    <p:sldId id="457" r:id="rId31"/>
    <p:sldId id="458" r:id="rId32"/>
    <p:sldId id="471" r:id="rId33"/>
    <p:sldId id="472" r:id="rId34"/>
    <p:sldId id="462" r:id="rId35"/>
    <p:sldId id="461" r:id="rId36"/>
    <p:sldId id="463" r:id="rId37"/>
    <p:sldId id="465" r:id="rId38"/>
    <p:sldId id="431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sa Feuerstein" initials="LF" lastIdx="1" clrIdx="0"/>
  <p:cmAuthor id="1" name="Eytan Lasca" initials="E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00"/>
    <a:srgbClr val="872175"/>
    <a:srgbClr val="00AEEF"/>
    <a:srgbClr val="D91B5C"/>
    <a:srgbClr val="005DAA"/>
    <a:srgbClr val="009999"/>
    <a:srgbClr val="D9C896"/>
    <a:srgbClr val="01B4E7"/>
    <a:srgbClr val="BCBDC0"/>
    <a:srgbClr val="E6E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84717" autoAdjust="0"/>
  </p:normalViewPr>
  <p:slideViewPr>
    <p:cSldViewPr>
      <p:cViewPr>
        <p:scale>
          <a:sx n="40" d="100"/>
          <a:sy n="40" d="100"/>
        </p:scale>
        <p:origin x="-690" y="-15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6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E13C1B3-30A5-2D4F-89A2-C88D12DA315A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Bienvenidos a la sesión Gestión del distrito: Apoyo que le brinda Rotary.</a:t>
            </a:r>
          </a:p>
          <a:p>
            <a:pPr eaLnBrk="1" hangingPunct="1">
              <a:buFontTx/>
              <a:buChar char="•"/>
            </a:pPr>
            <a:endParaRPr lang="es-PE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Me llamo ____________ y formo parte del equipo de Apoyo a Clubes y Distritos en la oficina de Rotary International de (</a:t>
            </a:r>
            <a:r>
              <a:rPr lang="es-PE" u="sng" noProof="0" dirty="0" smtClean="0">
                <a:latin typeface="Arial" pitchFamily="34" charset="0"/>
                <a:cs typeface="Arial" pitchFamily="34" charset="0"/>
              </a:rPr>
              <a:t>ubicación de la oficina de RI</a:t>
            </a:r>
            <a:r>
              <a:rPr lang="es-PE" noProof="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eaLnBrk="1" hangingPunct="1"/>
            <a:endParaRPr lang="es-PE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Antes de continuar, deseo felicitar a todos los gobernadores del año 2014-2015 </a:t>
            </a:r>
          </a:p>
          <a:p>
            <a:pPr eaLnBrk="1" hangingPunct="1"/>
            <a:endParaRPr lang="es-PE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[clic]</a:t>
            </a:r>
          </a:p>
          <a:p>
            <a:pPr eaLnBrk="1" hangingPunct="1"/>
            <a:endParaRPr lang="es-PE" noProof="0" dirty="0" smtClean="0">
              <a:latin typeface="Arial" charset="0"/>
              <a:cs typeface="Arial" charset="0"/>
            </a:endParaRPr>
          </a:p>
          <a:p>
            <a:pPr eaLnBrk="1" hangingPunct="1"/>
            <a:endParaRPr lang="es-PE" noProof="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Ahora centraremos nuestra atención en la protección de las marcas de Rotary.</a:t>
            </a:r>
          </a:p>
          <a:p>
            <a:pPr eaLnBrk="1" hangingPunct="1"/>
            <a:endParaRPr lang="es-PE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Los derechos del emblema de Rotary y de las demás marcas están protegidos por copyright. </a:t>
            </a:r>
          </a:p>
          <a:p>
            <a:pPr eaLnBrk="1" hangingPunct="1"/>
            <a:endParaRPr lang="es-PE" sz="300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Dos normas importantes que deben observarse en todo momento:</a:t>
            </a:r>
          </a:p>
          <a:p>
            <a:pPr eaLnBrk="1" hangingPunct="1"/>
            <a:endParaRPr lang="es-PE" sz="300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[clic] Las marcas de Rotary no podrán ser alteradas de modo alguno.</a:t>
            </a:r>
          </a:p>
          <a:p>
            <a:pPr eaLnBrk="1" hangingPunct="1"/>
            <a:endParaRPr lang="es-PE" sz="300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[clic] y se incluirá siempre una palabra o gráfico que</a:t>
            </a:r>
            <a:r>
              <a:rPr lang="es-PE" baseline="0" noProof="0" dirty="0" smtClean="0">
                <a:latin typeface="Arial" pitchFamily="34" charset="0"/>
                <a:cs typeface="Arial" pitchFamily="34" charset="0"/>
              </a:rPr>
              <a:t> identifique el </a:t>
            </a:r>
            <a:r>
              <a:rPr lang="es-PE" noProof="0" dirty="0" smtClean="0">
                <a:latin typeface="Arial" pitchFamily="34" charset="0"/>
                <a:cs typeface="Arial" pitchFamily="34" charset="0"/>
              </a:rPr>
              <a:t>club, distrito o proyecto.</a:t>
            </a:r>
          </a:p>
          <a:p>
            <a:pPr eaLnBrk="1" hangingPunct="1"/>
            <a:endParaRPr lang="es-PE" sz="300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baseline="0" noProof="0" dirty="0" smtClean="0">
                <a:latin typeface="Arial" charset="0"/>
                <a:cs typeface="Arial" charset="0"/>
              </a:rPr>
              <a:t>En calidad de funcionarios de Rotary deberán velar siempre por el uso correcto de las marcas de Rotary, puesto que así exoneramos a Rotary de cualquier caso de responsabilidad civil.</a:t>
            </a:r>
            <a:endParaRPr lang="es-PE" noProof="0" dirty="0" smtClean="0">
              <a:latin typeface="Arial" charset="0"/>
              <a:cs typeface="Arial" charset="0"/>
            </a:endParaRPr>
          </a:p>
          <a:p>
            <a:pPr eaLnBrk="1" hangingPunct="1"/>
            <a:endParaRPr lang="es-PE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es-PE" baseline="0" noProof="0" dirty="0" smtClean="0">
                <a:latin typeface="Arial" pitchFamily="34" charset="0"/>
                <a:cs typeface="Arial" pitchFamily="34" charset="0"/>
              </a:rPr>
              <a:t> protege, además, </a:t>
            </a:r>
            <a:r>
              <a:rPr lang="es-PE" noProof="0" dirty="0" smtClean="0">
                <a:latin typeface="Arial" pitchFamily="34" charset="0"/>
                <a:cs typeface="Arial" pitchFamily="34" charset="0"/>
              </a:rPr>
              <a:t>el buen nombre y la reputación de la  propiedad intelectual de RI. </a:t>
            </a:r>
            <a:endParaRPr lang="es-PE" noProof="0" dirty="0" smtClean="0">
              <a:solidFill>
                <a:srgbClr val="FFDA3B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PE" sz="300" noProof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Y lo que es aún más importante,  los clubes reciben</a:t>
            </a:r>
            <a:r>
              <a:rPr lang="es-PE" baseline="0" noProof="0" dirty="0" smtClean="0">
                <a:latin typeface="Arial" pitchFamily="34" charset="0"/>
                <a:cs typeface="Arial" pitchFamily="34" charset="0"/>
              </a:rPr>
              <a:t> así el</a:t>
            </a:r>
            <a:r>
              <a:rPr lang="es-PE" noProof="0" dirty="0" smtClean="0">
                <a:latin typeface="Arial" pitchFamily="34" charset="0"/>
                <a:cs typeface="Arial" pitchFamily="34" charset="0"/>
              </a:rPr>
              <a:t> reconocimiento debido por sus proyectos.</a:t>
            </a:r>
          </a:p>
          <a:p>
            <a:pPr eaLnBrk="1" hangingPunct="1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3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300" dirty="0" smtClean="0">
              <a:latin typeface="Arial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841" indent="-285708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2833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599965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099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232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364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8498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5630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55BF58F-D7AE-440A-83FD-60BDC43F0F4B}" type="slidenum">
              <a:rPr 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434" y="697846"/>
            <a:ext cx="4599053" cy="34846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4" tIns="45304" rIns="90604" bIns="45304"/>
          <a:lstStyle/>
          <a:p>
            <a:pPr eaLnBrk="1" hangingPunct="1"/>
            <a:r>
              <a:rPr lang="es-ES" b="1" dirty="0"/>
              <a:t>Las oficinas de Rotary International forman una red mundial que apoya a los rotarios de todo el mundo (CLICK)</a:t>
            </a:r>
            <a:endParaRPr lang="en-US" b="1" dirty="0" smtClean="0"/>
          </a:p>
          <a:p>
            <a:pPr defTabSz="914266" eaLnBrk="1" hangingPunct="1">
              <a:defRPr/>
            </a:pPr>
            <a:endParaRPr lang="en-US" b="1" dirty="0" smtClean="0"/>
          </a:p>
          <a:p>
            <a:r>
              <a:rPr lang="es-ES" b="1" dirty="0"/>
              <a:t>La sede central de RI está situada en Evanston, Illinois, USA. Además, existen siete oficinas internacionales.</a:t>
            </a:r>
            <a:endParaRPr lang="en-US" b="1" dirty="0"/>
          </a:p>
          <a:p>
            <a:pPr eaLnBrk="1" hangingPunct="1">
              <a:spcBef>
                <a:spcPct val="60000"/>
              </a:spcBef>
            </a:pPr>
            <a:r>
              <a:rPr lang="es-ES" b="1" dirty="0"/>
              <a:t>Rotary International en Gran Bretaña e Irlanda (RIBI) </a:t>
            </a:r>
            <a:r>
              <a:rPr lang="en-US" b="1" dirty="0"/>
              <a:t>(CLICK) </a:t>
            </a:r>
            <a:r>
              <a:rPr lang="es-ES" b="1" dirty="0"/>
              <a:t>es una unidad administrativa independiente de RI y cuenta con los servicios de una oficina en Inglaterra</a:t>
            </a:r>
            <a:r>
              <a:rPr lang="en-US" b="1" dirty="0"/>
              <a:t>.</a:t>
            </a:r>
          </a:p>
          <a:p>
            <a:pPr eaLnBrk="1" hangingPunct="1">
              <a:spcBef>
                <a:spcPct val="60000"/>
              </a:spcBef>
            </a:pPr>
            <a:endParaRPr lang="en-US" b="1" dirty="0"/>
          </a:p>
          <a:p>
            <a:pPr defTabSz="914266" eaLnBrk="1" hangingPunct="1">
              <a:spcBef>
                <a:spcPct val="60000"/>
              </a:spcBef>
              <a:defRPr/>
            </a:pPr>
            <a:r>
              <a:rPr lang="es-ES" b="1" dirty="0"/>
              <a:t>En vuestra área, vuestro primer contacto es </a:t>
            </a:r>
            <a:r>
              <a:rPr lang="en-US" b="1" dirty="0"/>
              <a:t>(CLICK) </a:t>
            </a:r>
            <a:r>
              <a:rPr lang="es-ES" b="1" dirty="0"/>
              <a:t>la Oficina de </a:t>
            </a:r>
            <a:r>
              <a:rPr lang="es-ES" b="1" dirty="0" smtClean="0"/>
              <a:t>Sudamérica</a:t>
            </a:r>
            <a:r>
              <a:rPr lang="es-ES" b="1" baseline="0" dirty="0" smtClean="0"/>
              <a:t> Meridional </a:t>
            </a:r>
            <a:r>
              <a:rPr lang="es-ES" b="1" dirty="0" smtClean="0"/>
              <a:t>en Buenos Aires, Argentina. </a:t>
            </a:r>
            <a:r>
              <a:rPr lang="es-ES" b="1" dirty="0"/>
              <a:t>(CLICK)</a:t>
            </a:r>
          </a:p>
          <a:p>
            <a:pPr eaLnBrk="1" hangingPunct="1">
              <a:spcBef>
                <a:spcPct val="60000"/>
              </a:spcBef>
            </a:pPr>
            <a:endParaRPr lang="fr-CH" dirty="0" smtClean="0"/>
          </a:p>
          <a:p>
            <a:pPr eaLnBrk="1" hangingPunct="1">
              <a:spcBef>
                <a:spcPct val="6000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841" indent="-285708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2833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599965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099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232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364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8498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5630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391B0CA-C2F5-4604-BB78-0D2089A9847E}" type="slidenum">
              <a:rPr lang="en-US" sz="1200" b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4" tIns="45304" rIns="90604" bIns="45304" anchor="b"/>
          <a:lstStyle>
            <a:lvl1pPr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AE3D94-F5C5-405D-9F36-19D973AA9F24}" type="slidenum">
              <a:rPr lang="en-US" sz="1200" b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270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</p:spPr>
      </p:sp>
      <p:sp>
        <p:nvSpPr>
          <p:cNvPr id="72709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4" tIns="45304" rIns="90604" bIns="45304"/>
          <a:lstStyle/>
          <a:p>
            <a:r>
              <a:rPr lang="es-ES" b="1" dirty="0" smtClean="0"/>
              <a:t>La oficina de Sudamérica</a:t>
            </a:r>
            <a:r>
              <a:rPr lang="es-ES" b="1" baseline="0" dirty="0" smtClean="0"/>
              <a:t> Meridional</a:t>
            </a:r>
            <a:r>
              <a:rPr lang="es-ES" b="1" dirty="0" smtClean="0"/>
              <a:t> de RI presta servicio a más de 20,000 Rotarios en 5 países y áreas geográficas. </a:t>
            </a:r>
            <a:r>
              <a:rPr lang="en-US" b="1" dirty="0" smtClean="0"/>
              <a:t>(CLICK)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2710" name="Slide Number Placeholder 3"/>
          <p:cNvSpPr txBox="1">
            <a:spLocks noGrp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4" tIns="45304" rIns="90604" bIns="45304" anchor="b"/>
          <a:lstStyle>
            <a:lvl1pPr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A7CB8E-5AE1-406C-92DB-E334D2C93010}" type="slidenum">
              <a:rPr lang="en-US" sz="1200" b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7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841" indent="-285708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2833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599965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099" indent="-228567" defTabSz="931726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232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364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8498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5630" indent="-228567" algn="ctr" defTabSz="931726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756A9D3-9F4F-4371-9EA7-C08CBF0CF366}" type="slidenum">
              <a:rPr lang="en-US" sz="1200" b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4" tIns="45304" rIns="90604" bIns="45304" anchor="b"/>
          <a:lstStyle>
            <a:lvl1pPr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8E62FE-D0AE-4B96-80D5-C0C4B2CED30E}" type="slidenum">
              <a:rPr lang="en-US" sz="1200" b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80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4" tIns="45304" rIns="90604" bIns="45304" anchor="b"/>
          <a:lstStyle>
            <a:lvl1pPr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6463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90646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0CBC5F-1BF9-4BAF-A56F-B07212EC3BA1}" type="slidenum">
              <a:rPr lang="en-US" sz="1200" b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576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4" tIns="45304" rIns="90604" bIns="45304"/>
          <a:lstStyle/>
          <a:p>
            <a:pPr defTabSz="914266" eaLnBrk="1" hangingPunct="1">
              <a:defRPr/>
            </a:pPr>
            <a:r>
              <a:rPr lang="de-CH" b="0" dirty="0" smtClean="0"/>
              <a:t>El personal de ACD puede ofrecerles:</a:t>
            </a:r>
          </a:p>
          <a:p>
            <a:pPr eaLnBrk="1" hangingPunct="1"/>
            <a:endParaRPr lang="de-CH" b="0" dirty="0" smtClean="0"/>
          </a:p>
          <a:p>
            <a:pPr defTabSz="914266" eaLnBrk="1" hangingPunct="1">
              <a:defRPr/>
            </a:pPr>
            <a:r>
              <a:rPr lang="de-CH" b="0" dirty="0" smtClean="0"/>
              <a:t>(CLICK) Asesoramiento sobre los documentos estatutarios de RI y las normativas aprobadas por su Directiva.</a:t>
            </a:r>
          </a:p>
          <a:p>
            <a:pPr eaLnBrk="1" hangingPunct="1"/>
            <a:endParaRPr lang="de-CH" b="0" dirty="0" smtClean="0"/>
          </a:p>
          <a:p>
            <a:pPr defTabSz="914266" eaLnBrk="1" hangingPunct="1">
              <a:defRPr/>
            </a:pPr>
            <a:r>
              <a:rPr lang="de-CH" b="0" dirty="0" smtClean="0"/>
              <a:t>(CLICK) Capacitación y apoyo durante el GETS, la Asamblea Internacional y el PETS.</a:t>
            </a:r>
          </a:p>
          <a:p>
            <a:pPr defTabSz="914266" eaLnBrk="1" hangingPunct="1">
              <a:defRPr/>
            </a:pPr>
            <a:endParaRPr lang="de-CH" b="0" dirty="0" smtClean="0"/>
          </a:p>
          <a:p>
            <a:pPr defTabSz="914266" eaLnBrk="1" hangingPunct="1">
              <a:defRPr/>
            </a:pPr>
            <a:r>
              <a:rPr lang="de-CH" b="0" dirty="0" smtClean="0"/>
              <a:t>(CLICK) Ayuda para trámites administrativos (por ejemplo: solicitudes de admisi</a:t>
            </a:r>
            <a:r>
              <a:rPr lang="es-ES" b="0" dirty="0" err="1" smtClean="0"/>
              <a:t>ón</a:t>
            </a:r>
            <a:r>
              <a:rPr lang="es-ES" b="0" dirty="0" smtClean="0"/>
              <a:t> de clubes nuevos</a:t>
            </a:r>
            <a:r>
              <a:rPr lang="de-CH" b="0" dirty="0" smtClean="0"/>
              <a:t>) y (CLICK) </a:t>
            </a:r>
            <a:r>
              <a:rPr lang="de-CH" b="0" dirty="0" err="1" smtClean="0"/>
              <a:t>asistencia</a:t>
            </a:r>
            <a:r>
              <a:rPr lang="de-CH" b="0" dirty="0" smtClean="0"/>
              <a:t> </a:t>
            </a:r>
            <a:r>
              <a:rPr lang="de-CH" b="0" dirty="0" err="1" smtClean="0"/>
              <a:t>con</a:t>
            </a:r>
            <a:r>
              <a:rPr lang="de-CH" b="0" dirty="0" smtClean="0"/>
              <a:t> </a:t>
            </a:r>
            <a:r>
              <a:rPr lang="de-CH" b="0" dirty="0" err="1" smtClean="0"/>
              <a:t>preguntas</a:t>
            </a:r>
            <a:r>
              <a:rPr lang="de-CH" b="0" dirty="0" smtClean="0"/>
              <a:t> de </a:t>
            </a:r>
            <a:r>
              <a:rPr lang="de-CH" b="0" dirty="0" err="1" smtClean="0"/>
              <a:t>carácter</a:t>
            </a:r>
            <a:r>
              <a:rPr lang="de-CH" b="0" dirty="0" smtClean="0"/>
              <a:t> </a:t>
            </a:r>
            <a:r>
              <a:rPr lang="de-CH" b="0" dirty="0" err="1" smtClean="0"/>
              <a:t>general</a:t>
            </a:r>
            <a:r>
              <a:rPr lang="de-CH" b="0" dirty="0" smtClean="0"/>
              <a:t> </a:t>
            </a:r>
            <a:r>
              <a:rPr lang="de-CH" b="0" dirty="0" err="1" smtClean="0"/>
              <a:t>como</a:t>
            </a:r>
            <a:r>
              <a:rPr lang="de-CH" b="0" dirty="0" smtClean="0"/>
              <a:t>, </a:t>
            </a:r>
            <a:r>
              <a:rPr lang="de-CH" b="0" dirty="0" err="1" smtClean="0"/>
              <a:t>por</a:t>
            </a:r>
            <a:r>
              <a:rPr lang="de-CH" b="0" dirty="0" smtClean="0"/>
              <a:t> </a:t>
            </a:r>
            <a:r>
              <a:rPr lang="de-CH" b="0" dirty="0" err="1" smtClean="0"/>
              <a:t>ejemplo</a:t>
            </a:r>
            <a:r>
              <a:rPr lang="de-CH" b="0" dirty="0" smtClean="0"/>
              <a:t>, </a:t>
            </a:r>
            <a:r>
              <a:rPr lang="de-CH" b="0" dirty="0" err="1" smtClean="0"/>
              <a:t>sobre</a:t>
            </a:r>
            <a:r>
              <a:rPr lang="de-CH" b="0" dirty="0" smtClean="0"/>
              <a:t> </a:t>
            </a:r>
            <a:r>
              <a:rPr lang="de-CH" b="0" dirty="0" err="1" smtClean="0"/>
              <a:t>el</a:t>
            </a:r>
            <a:r>
              <a:rPr lang="de-CH" b="0" dirty="0" smtClean="0"/>
              <a:t> </a:t>
            </a:r>
            <a:r>
              <a:rPr lang="de-CH" b="0" dirty="0" err="1" smtClean="0"/>
              <a:t>portal</a:t>
            </a:r>
            <a:r>
              <a:rPr lang="de-CH" b="0" dirty="0" smtClean="0"/>
              <a:t> </a:t>
            </a:r>
            <a:r>
              <a:rPr lang="de-CH" b="0" i="1" dirty="0" err="1" smtClean="0"/>
              <a:t>Ingreso</a:t>
            </a:r>
            <a:r>
              <a:rPr lang="de-CH" b="0" i="1" dirty="0" smtClean="0"/>
              <a:t>/</a:t>
            </a:r>
            <a:r>
              <a:rPr lang="de-CH" b="0" i="1" dirty="0" err="1" smtClean="0"/>
              <a:t>Rotarios</a:t>
            </a:r>
            <a:r>
              <a:rPr lang="de-CH" b="0" dirty="0" smtClean="0"/>
              <a:t>.</a:t>
            </a:r>
          </a:p>
          <a:p>
            <a:pPr eaLnBrk="1" hangingPunct="1"/>
            <a:r>
              <a:rPr lang="en-US" b="0" dirty="0" smtClean="0"/>
              <a:t>(CLICK) </a:t>
            </a:r>
            <a:endParaRPr lang="de-CH" b="0" dirty="0" smtClean="0"/>
          </a:p>
          <a:p>
            <a:pPr eaLnBrk="1" hangingPunct="1"/>
            <a:endParaRPr lang="de-CH" dirty="0" smtClean="0"/>
          </a:p>
          <a:p>
            <a:pPr eaLnBrk="1" hangingPunct="1"/>
            <a:endParaRPr lang="de-CH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PE" noProof="0" dirty="0" smtClean="0">
                <a:latin typeface="Arial" pitchFamily="34" charset="0"/>
                <a:cs typeface="Arial" pitchFamily="34" charset="0"/>
              </a:rPr>
              <a:t>El sitio web de RI es otra fuente de información para ustedes. </a:t>
            </a:r>
            <a:r>
              <a:rPr lang="es-PE" noProof="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s-PE" noProof="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PE" i="0" noProof="0" dirty="0" smtClean="0">
                <a:latin typeface="Arial" charset="0"/>
                <a:cs typeface="Arial" charset="0"/>
              </a:rPr>
              <a:t>Para los que participaron</a:t>
            </a:r>
            <a:r>
              <a:rPr lang="es-PE" i="0" baseline="0" noProof="0" dirty="0" smtClean="0">
                <a:latin typeface="Arial" charset="0"/>
                <a:cs typeface="Arial" charset="0"/>
              </a:rPr>
              <a:t> en el seminario </a:t>
            </a:r>
            <a:r>
              <a:rPr lang="es-PE" i="0" noProof="0" dirty="0" smtClean="0">
                <a:latin typeface="Arial" charset="0"/>
                <a:cs typeface="Arial" charset="0"/>
              </a:rPr>
              <a:t>GETS en</a:t>
            </a:r>
            <a:r>
              <a:rPr lang="es-PE" i="0" baseline="0" noProof="0" dirty="0" smtClean="0">
                <a:latin typeface="Arial" charset="0"/>
                <a:cs typeface="Arial" charset="0"/>
              </a:rPr>
              <a:t> línea, la siguiente información será un repaso.</a:t>
            </a:r>
            <a:endParaRPr lang="es-PE" i="0" noProof="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s-PE" noProof="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PE" noProof="0" dirty="0" smtClean="0">
                <a:latin typeface="Arial" charset="0"/>
                <a:cs typeface="Arial" charset="0"/>
              </a:rPr>
              <a:t>Nuestro sitio web ha sido remozado y fue lanzado hace unas cuantas semanas. Contamos ahora</a:t>
            </a:r>
            <a:r>
              <a:rPr lang="es-PE" baseline="0" noProof="0" dirty="0" smtClean="0">
                <a:latin typeface="Arial" charset="0"/>
                <a:cs typeface="Arial" charset="0"/>
              </a:rPr>
              <a:t> con un sitio público, que ven en pantalla, mediante el cual narramos la historia de Rotary en un tono moderno y ligero para despertar el interés sobre Rotary y la labor que realizan los rotarios en las comunidades del mundo. </a:t>
            </a:r>
          </a:p>
          <a:p>
            <a:pPr eaLnBrk="1" hangingPunct="1"/>
            <a:endParaRPr lang="es-PE" baseline="0" noProof="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PE" noProof="0" dirty="0" smtClean="0">
                <a:latin typeface="Arial" charset="0"/>
                <a:cs typeface="Arial" charset="0"/>
              </a:rPr>
              <a:t>Para ingresar al sitio, visiten </a:t>
            </a:r>
            <a:r>
              <a:rPr lang="es-PE" baseline="0" noProof="0" dirty="0" smtClean="0">
                <a:latin typeface="Arial" charset="0"/>
                <a:cs typeface="Arial" charset="0"/>
              </a:rPr>
              <a:t>www.rotary.org</a:t>
            </a:r>
            <a:r>
              <a:rPr lang="es-PE" noProof="0" dirty="0" smtClean="0">
                <a:latin typeface="Arial" charset="0"/>
                <a:cs typeface="Arial" charset="0"/>
              </a:rPr>
              <a:t> [clic]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noProof="0" dirty="0" smtClean="0"/>
              <a:t>Para poder ingresar a Mi </a:t>
            </a:r>
            <a:r>
              <a:rPr lang="es-PE" baseline="0" noProof="0" dirty="0" smtClean="0"/>
              <a:t>Rotary, que es el sitio para socios, tenemos un nuevo procedimiento.  Me imagino que todos ustedes ya habrán navegado por el nuevo sitio, y se hayan inscrito, establecido su contraseña y respondido a la pregunta secreta. </a:t>
            </a:r>
          </a:p>
          <a:p>
            <a:endParaRPr lang="es-PE" baseline="0" noProof="0" dirty="0" smtClean="0"/>
          </a:p>
          <a:p>
            <a:r>
              <a:rPr lang="es-PE" baseline="0" noProof="0" dirty="0" smtClean="0"/>
              <a:t>Si aún no lo hubieran hecho, les sugiero que lo hagan y que animen igualmente a los líderes de sus clubes a visitar el nuevo sitio para socios. </a:t>
            </a:r>
          </a:p>
          <a:p>
            <a:endParaRPr lang="es-PE" baseline="0" noProof="0" dirty="0" smtClean="0"/>
          </a:p>
          <a:p>
            <a:r>
              <a:rPr lang="es-PE" baseline="0" noProof="0" dirty="0" smtClean="0"/>
              <a:t>Una vez que ingresan, pasarán a rotary.org/</a:t>
            </a:r>
            <a:r>
              <a:rPr lang="es-PE" baseline="0" noProof="0" dirty="0" err="1" smtClean="0"/>
              <a:t>myrotary</a:t>
            </a:r>
            <a:r>
              <a:rPr lang="es-PE" baseline="0" noProof="0" dirty="0" smtClean="0"/>
              <a:t> [clic] </a:t>
            </a:r>
            <a:endParaRPr lang="es-P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noProof="0" dirty="0" smtClean="0"/>
              <a:t>En este</a:t>
            </a:r>
            <a:r>
              <a:rPr lang="es-PE" baseline="0" noProof="0" dirty="0" smtClean="0"/>
              <a:t> sitio, los socios podrán interactuar mejor y disfrutar de una experiencia personalizada según sus intereses. Además podrán realizar sus trámites y gestiones rotarias de manera más diligente.  </a:t>
            </a:r>
          </a:p>
          <a:p>
            <a:endParaRPr lang="es-PE" baseline="0" noProof="0" dirty="0" smtClean="0"/>
          </a:p>
          <a:p>
            <a:r>
              <a:rPr lang="es-PE" baseline="0" noProof="0" dirty="0" smtClean="0"/>
              <a:t>Si aún no lo han hecho, entren al sitio y establezcan su perfil.</a:t>
            </a:r>
          </a:p>
          <a:p>
            <a:endParaRPr lang="en-US" baseline="0" dirty="0" smtClean="0"/>
          </a:p>
          <a:p>
            <a:r>
              <a:rPr lang="es-PE" baseline="0" noProof="0" dirty="0" smtClean="0"/>
              <a:t>Como se habrán enterado, el nuevo sito Mi Rotary va a reemplazar el Portal Ingreso/Rotarios o PIR. Podrán tener acceso a las herramientas que estaban disponibles en el PIR. [clic] </a:t>
            </a:r>
            <a:endParaRPr lang="es-P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noProof="0" dirty="0" smtClean="0"/>
              <a:t>En </a:t>
            </a:r>
            <a:r>
              <a:rPr lang="es-PE" baseline="0" noProof="0" dirty="0" smtClean="0"/>
              <a:t>la sección Gestión en Mi </a:t>
            </a:r>
            <a:r>
              <a:rPr lang="es-PE" baseline="0" noProof="0" dirty="0" err="1" smtClean="0"/>
              <a:t>Rotary.site</a:t>
            </a:r>
            <a:r>
              <a:rPr lang="es-PE" baseline="0" noProof="0" dirty="0" smtClean="0"/>
              <a:t>, </a:t>
            </a:r>
          </a:p>
          <a:p>
            <a:endParaRPr lang="es-PE" baseline="0" noProof="0" dirty="0" smtClean="0"/>
          </a:p>
          <a:p>
            <a:r>
              <a:rPr lang="es-PE" baseline="0" noProof="0" dirty="0" smtClean="0"/>
              <a:t>[clic] </a:t>
            </a:r>
          </a:p>
          <a:p>
            <a:endParaRPr lang="es-PE" baseline="0" noProof="0" dirty="0" smtClean="0"/>
          </a:p>
          <a:p>
            <a:r>
              <a:rPr lang="es-PE" baseline="0" noProof="0" dirty="0" smtClean="0"/>
              <a:t>Los líderes del club encontrarán una área de administración, desde la cual tendrán acceso a Rotary Club Central, podrán actualizar los datos del club, agregar socios, abonar las cuotas semestrales y realizar sus trámites generales.  </a:t>
            </a:r>
          </a:p>
          <a:p>
            <a:endParaRPr lang="es-PE" baseline="0" noProof="0" dirty="0" smtClean="0"/>
          </a:p>
          <a:p>
            <a:r>
              <a:rPr lang="es-PE" baseline="0" noProof="0" dirty="0" smtClean="0"/>
              <a:t>En la sección Administración de distritos, encontrarán todas las funciones que se encontraban en Ingreso/Rotarios para la gestión distrital: es decir, nombramientos distritales, informes, nombramiento de los asistentes de gobernador y asignación de los clubes, y hacer el seguimiento de los funcionarios de club entrantes. </a:t>
            </a:r>
          </a:p>
          <a:p>
            <a:endParaRPr lang="es-PE" baseline="0" noProof="0" dirty="0" smtClean="0"/>
          </a:p>
          <a:p>
            <a:r>
              <a:rPr lang="en-US" baseline="0" dirty="0" smtClean="0"/>
              <a:t>[</a:t>
            </a:r>
            <a:r>
              <a:rPr lang="en-US" baseline="0" dirty="0" err="1" smtClean="0"/>
              <a:t>clic</a:t>
            </a:r>
            <a:r>
              <a:rPr lang="en-US" baseline="0" dirty="0" smtClean="0"/>
              <a:t>]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45473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AUG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2013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SEP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 2013</a:t>
            </a:r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http://echo4.bluehornet.com/cimages/1a9b779738ea45ae53a1645e9689911f/logo-rotary.jpg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://echo4.bluehornet.com/ct/34966724:25892637766:m:1:2573322935:7F181B1090BBCB2A3BC9BB31A6A6B730:r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http://echo4.bluehornet.com/cimages/1a9b779738ea45ae53a1645e9689911f/logo-rotary.jpg" TargetMode="External"/><Relationship Id="rId5" Type="http://schemas.openxmlformats.org/officeDocument/2006/relationships/image" Target="../media/image17.emf"/><Relationship Id="rId10" Type="http://schemas.openxmlformats.org/officeDocument/2006/relationships/hyperlink" Target="http://echo4.bluehornet.com/ct/34966724:25892637766:m:1:2573322935:7F181B1090BBCB2A3BC9BB31A6A6B730:r" TargetMode="External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echo4.bluehornet.com/cimages/1a9b779738ea45ae53a1645e9689911f/logo-rotary.jpg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echo4.bluehornet.com/ct/34966724:25892637766:m:1:2573322935:7F181B1090BBCB2A3BC9BB31A6A6B730: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533400" y="3733800"/>
            <a:ext cx="8382000" cy="20574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s-PE" sz="2500" dirty="0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Recursos que le brinda Rotary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PE" sz="1000" dirty="0" smtClean="0">
              <a:solidFill>
                <a:srgbClr val="01B4E7"/>
              </a:solidFill>
              <a:latin typeface="Georgia"/>
              <a:ea typeface="ヒラギノ角ゴ Pro W3" charset="0"/>
              <a:cs typeface="Georgia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PE" sz="2000" dirty="0" smtClean="0">
              <a:solidFill>
                <a:srgbClr val="01B4E7"/>
              </a:solidFill>
              <a:latin typeface="Georgia"/>
              <a:ea typeface="ヒラギノ角ゴ Pro W3" charset="0"/>
              <a:cs typeface="Georgia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s-PE" sz="2000" dirty="0" smtClean="0">
                <a:solidFill>
                  <a:srgbClr val="01B4E7"/>
                </a:solidFill>
                <a:latin typeface="Georgia"/>
                <a:ea typeface="ヒラギノ角ゴ Pro W3" charset="0"/>
                <a:cs typeface="Georgia"/>
              </a:rPr>
              <a:t>Conferencia del Distrito 4355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s-PE" sz="2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Georgia"/>
              <a:ea typeface="ヒラギノ角ゴ Pro W3" charset="0"/>
              <a:cs typeface="Georgia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s-PE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/>
                <a:ea typeface="ヒラギノ角ゴ Pro W3" charset="0"/>
                <a:cs typeface="Georgia"/>
              </a:rPr>
              <a:t>Marta </a:t>
            </a:r>
            <a:r>
              <a:rPr lang="es-PE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/>
                <a:ea typeface="ヒラギノ角ゴ Pro W3" charset="0"/>
                <a:cs typeface="Georgia"/>
              </a:rPr>
              <a:t>Ubir</a:t>
            </a:r>
            <a:r>
              <a:rPr lang="es-E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/>
                <a:ea typeface="ヒラギノ角ゴ Pro W3" charset="0"/>
                <a:cs typeface="Georgia"/>
              </a:rPr>
              <a:t>ía</a:t>
            </a:r>
            <a:endParaRPr lang="es-PE" sz="2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Georgia"/>
              <a:ea typeface="ヒラギノ角ゴ Pro W3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6866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487363"/>
          </a:xfrm>
        </p:spPr>
        <p:txBody>
          <a:bodyPr/>
          <a:lstStyle/>
          <a:p>
            <a:r>
              <a:rPr lang="en-US" dirty="0" smtClean="0"/>
              <a:t>RECURSOS DE ROTARY							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1012" y="1828800"/>
            <a:ext cx="3928588" cy="4000500"/>
          </a:xfrm>
          <a:prstGeom prst="rect">
            <a:avLst/>
          </a:prstGeom>
          <a:solidFill>
            <a:srgbClr val="0070C0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b="1" dirty="0" smtClean="0">
                <a:solidFill>
                  <a:schemeClr val="bg1"/>
                </a:solidFill>
                <a:ea typeface="ヒラギノ角ゴ Pro W3" pitchFamily="16" charset="-128"/>
              </a:rPr>
              <a:t>ADM. DEL C</a:t>
            </a: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16" charset="-128"/>
              </a:rPr>
              <a:t>LUB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16" charset="-128"/>
              </a:rPr>
              <a:t/>
            </a:r>
            <a:b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16" charset="-128"/>
              </a:rPr>
            </a:b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ヒラギノ角ゴ Pro W3" pitchFamily="16" charset="-128"/>
            </a:endParaRP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Rotary Club Central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Actualizar datos del club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Agregar socios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Abonar cuotas semestrales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27418" y="1828798"/>
            <a:ext cx="4148282" cy="4343401"/>
          </a:xfrm>
          <a:prstGeom prst="rect">
            <a:avLst/>
          </a:prstGeom>
          <a:solidFill>
            <a:srgbClr val="0070C0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6" charset="-128"/>
              </a:rPr>
              <a:t>ADM.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6" charset="-128"/>
              </a:rPr>
              <a:t> DEL DISTRITO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16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Nombramientos distritales 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Informes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Asistentes de gobernador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Grupos de clubes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600" b="1" dirty="0" smtClean="0">
                <a:solidFill>
                  <a:schemeClr val="bg1"/>
                </a:solidFill>
                <a:ea typeface="ヒラギノ角ゴ Pro W3" pitchFamily="16" charset="-128"/>
              </a:rPr>
              <a:t>Funcionarios entrantes de club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609599"/>
          </a:xfrm>
          <a:prstGeom prst="rect">
            <a:avLst/>
          </a:prstGeom>
        </p:spPr>
        <p:txBody>
          <a:bodyPr lIns="0" tIns="0" rIns="0" bIns="0"/>
          <a:lstStyle/>
          <a:p>
            <a:pPr marL="115888" lvl="1" indent="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1B4E7"/>
              </a:buClr>
              <a:buSzPct val="120000"/>
              <a:buNone/>
            </a:pPr>
            <a:r>
              <a:rPr lang="en-US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rotary.org/</a:t>
            </a:r>
            <a:r>
              <a:rPr lang="en-US" sz="2800" dirty="0" err="1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myrotary</a:t>
            </a:r>
            <a:r>
              <a:rPr lang="en-US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gestion</a:t>
            </a:r>
            <a:endParaRPr lang="en-US" sz="2800" dirty="0" smtClean="0">
              <a:solidFill>
                <a:srgbClr val="919295"/>
              </a:solidFill>
              <a:latin typeface="Arial" pitchFamily="34" charset="0"/>
              <a:cs typeface="Arial" pitchFamily="34" charset="0"/>
            </a:endParaRPr>
          </a:p>
          <a:p>
            <a:pPr marL="338138" lvl="1" indent="-2222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endParaRPr lang="en-US" sz="1600" dirty="0" smtClean="0">
              <a:solidFill>
                <a:srgbClr val="919295"/>
              </a:solidFill>
            </a:endParaRPr>
          </a:p>
          <a:p>
            <a:pPr marL="0" lv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16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0"/>
            <a:ext cx="906272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2400"/>
            <a:ext cx="888492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5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52400"/>
            <a:ext cx="902208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0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52400"/>
            <a:ext cx="908304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76201"/>
            <a:ext cx="900684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76200"/>
            <a:ext cx="8940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76200"/>
            <a:ext cx="906272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6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76200"/>
            <a:ext cx="896112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4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52400"/>
            <a:ext cx="902208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354763"/>
            <a:ext cx="91440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Rotary International Resources for Club Leaders</a:t>
            </a:r>
          </a:p>
        </p:txBody>
      </p:sp>
      <p:sp>
        <p:nvSpPr>
          <p:cNvPr id="2969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74650"/>
            <a:ext cx="9144000" cy="858838"/>
          </a:xfrm>
          <a:prstGeom prst="rect">
            <a:avLst/>
          </a:prstGeom>
        </p:spPr>
        <p:txBody>
          <a:bodyPr lIns="91440" tIns="45720" rIns="91440" bIns="45720" anchorCtr="1">
            <a:spAutoFit/>
          </a:bodyPr>
          <a:lstStyle/>
          <a:p>
            <a:pPr eaLnBrk="1" hangingPunct="1"/>
            <a:endParaRPr lang="en-GB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1350" y="1500188"/>
            <a:ext cx="7772400" cy="42560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9701" name="Picture 3" descr="j0410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2" name="Picture 4" descr="riemblem_color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100" y="2997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riemblem_color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3476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riemblem_color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iemblem_color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iemblem_color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iemblem_color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000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iemblem_color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iemblem_color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2493963" y="1743075"/>
            <a:ext cx="1782762" cy="679450"/>
          </a:xfrm>
          <a:prstGeom prst="wedgeRectCallout">
            <a:avLst>
              <a:gd name="adj1" fmla="val -67185"/>
              <a:gd name="adj2" fmla="val 159111"/>
            </a:avLst>
          </a:prstGeom>
          <a:solidFill>
            <a:srgbClr val="FFCC00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600" dirty="0" err="1" smtClean="0">
                <a:solidFill>
                  <a:srgbClr val="20375C"/>
                </a:solidFill>
                <a:latin typeface="Verdana" pitchFamily="34" charset="0"/>
              </a:rPr>
              <a:t>Oficina</a:t>
            </a:r>
            <a:r>
              <a:rPr lang="en-US" sz="1600" dirty="0" smtClean="0">
                <a:solidFill>
                  <a:srgbClr val="20375C"/>
                </a:solidFill>
                <a:latin typeface="Verdana" pitchFamily="34" charset="0"/>
              </a:rPr>
              <a:t> Central</a:t>
            </a:r>
            <a:endParaRPr lang="en-US" sz="1800" b="0" dirty="0">
              <a:solidFill>
                <a:srgbClr val="20375C"/>
              </a:solidFill>
              <a:latin typeface="Verdana" pitchFamily="34" charset="0"/>
            </a:endParaRPr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3019425" y="4657725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Garamond" pitchFamily="18" charset="0"/>
              </a:rPr>
              <a:t> Brazil</a:t>
            </a: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2809875" y="5124450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Garamond" pitchFamily="18" charset="0"/>
              </a:rPr>
              <a:t>Argentina</a:t>
            </a:r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6829425" y="5200650"/>
            <a:ext cx="1057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Garamond" pitchFamily="18" charset="0"/>
              </a:rPr>
              <a:t>Australia</a:t>
            </a: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5429250" y="3486150"/>
            <a:ext cx="771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Garamond" pitchFamily="18" charset="0"/>
              </a:rPr>
              <a:t>India</a:t>
            </a: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7715250" y="3276600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1600" dirty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Garamond" pitchFamily="18" charset="0"/>
              </a:rPr>
              <a:t>Japón</a:t>
            </a:r>
            <a:endParaRPr lang="en-US" sz="1600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6515100" y="3171825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1600" dirty="0" err="1">
                <a:solidFill>
                  <a:srgbClr val="FFFFFF"/>
                </a:solidFill>
                <a:latin typeface="Garamond" pitchFamily="18" charset="0"/>
              </a:rPr>
              <a:t>C</a:t>
            </a:r>
            <a:r>
              <a:rPr lang="en-US" sz="1600" dirty="0" err="1" smtClean="0">
                <a:solidFill>
                  <a:srgbClr val="FFFFFF"/>
                </a:solidFill>
                <a:latin typeface="Garamond" pitchFamily="18" charset="0"/>
              </a:rPr>
              <a:t>orea</a:t>
            </a:r>
            <a:endParaRPr lang="en-US" sz="1600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4486275" y="2867025"/>
            <a:ext cx="134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Garamond" pitchFamily="18" charset="0"/>
              </a:rPr>
              <a:t>Suiza</a:t>
            </a:r>
            <a:endParaRPr lang="en-US" sz="1600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3381375" y="2724150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rgbClr val="FFCC00"/>
                </a:solidFill>
                <a:latin typeface="Garamond" pitchFamily="18" charset="0"/>
              </a:rPr>
              <a:t> RIBI</a:t>
            </a:r>
          </a:p>
        </p:txBody>
      </p:sp>
      <p:pic>
        <p:nvPicPr>
          <p:cNvPr id="9" name="Picture 4" descr="riemblem_color_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647950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Rot="1" noChangeArrowheads="1"/>
          </p:cNvSpPr>
          <p:nvPr/>
        </p:nvSpPr>
        <p:spPr bwMode="auto">
          <a:xfrm>
            <a:off x="152400" y="1524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4800" b="0" dirty="0" err="1" smtClean="0">
                <a:solidFill>
                  <a:srgbClr val="FFFF66"/>
                </a:solidFill>
                <a:latin typeface="Tahoma" pitchFamily="34" charset="0"/>
                <a:ea typeface="MS Mincho" pitchFamily="49" charset="-128"/>
                <a:cs typeface="Arial Unicode MS" pitchFamily="34" charset="-128"/>
              </a:rPr>
              <a:t>Una</a:t>
            </a:r>
            <a:r>
              <a:rPr lang="en-US" altLang="ja-JP" sz="4800" b="0" dirty="0" smtClean="0">
                <a:solidFill>
                  <a:srgbClr val="FFFF66"/>
                </a:solidFill>
                <a:latin typeface="Tahoma" pitchFamily="34" charset="0"/>
                <a:ea typeface="MS Mincho" pitchFamily="49" charset="-128"/>
                <a:cs typeface="Arial Unicode MS" pitchFamily="34" charset="-128"/>
              </a:rPr>
              <a:t> red </a:t>
            </a:r>
            <a:r>
              <a:rPr lang="en-US" altLang="ja-JP" sz="4800" b="0" dirty="0" err="1" smtClean="0">
                <a:solidFill>
                  <a:srgbClr val="FFFF66"/>
                </a:solidFill>
                <a:latin typeface="Tahoma" pitchFamily="34" charset="0"/>
                <a:ea typeface="MS Mincho" pitchFamily="49" charset="-128"/>
                <a:cs typeface="Arial Unicode MS" pitchFamily="34" charset="-128"/>
              </a:rPr>
              <a:t>mundial</a:t>
            </a:r>
            <a:endParaRPr lang="en-US" altLang="ja-JP" sz="4000" b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S Mincho" pitchFamily="49" charset="-128"/>
              <a:cs typeface="Arial Unicode MS" pitchFamily="34" charset="-128"/>
            </a:endParaRPr>
          </a:p>
        </p:txBody>
      </p:sp>
      <p:sp>
        <p:nvSpPr>
          <p:cNvPr id="10" name="9 Almacenamiento de acceso secuencial"/>
          <p:cNvSpPr/>
          <p:nvPr/>
        </p:nvSpPr>
        <p:spPr bwMode="auto">
          <a:xfrm>
            <a:off x="2561866" y="5136132"/>
            <a:ext cx="203200" cy="333375"/>
          </a:xfrm>
          <a:prstGeom prst="flowChartMagneticTape">
            <a:avLst/>
          </a:prstGeom>
          <a:noFill/>
          <a:ln w="38100" cap="flat" cmpd="dbl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80808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600" b="1" i="0" u="none" strike="noStrike" cap="none" normalizeH="0" baseline="0" smtClean="0">
              <a:ln>
                <a:noFill/>
              </a:ln>
              <a:solidFill>
                <a:srgbClr val="FFCE3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9" grpId="0" animBg="1"/>
      <p:bldP spid="95250" grpId="0"/>
      <p:bldP spid="95251" grpId="0"/>
      <p:bldP spid="95252" grpId="0"/>
      <p:bldP spid="95253" grpId="0"/>
      <p:bldP spid="95254" grpId="0"/>
      <p:bldP spid="95255" grpId="0"/>
      <p:bldP spid="95256" grpId="0"/>
      <p:bldP spid="95257" grpId="0"/>
      <p:bldP spid="563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2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0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381000" y="76200"/>
            <a:ext cx="8763000" cy="3810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76200"/>
            <a:ext cx="906272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2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7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0"/>
            <a:ext cx="89154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9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135188" y="228600"/>
            <a:ext cx="4872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_tradnl" b="1" dirty="0" smtClean="0"/>
              <a:t>Oficina Regional de Buenos </a:t>
            </a:r>
            <a:r>
              <a:rPr lang="es-ES_tradnl" b="1" dirty="0"/>
              <a:t>Aires, </a:t>
            </a:r>
            <a:r>
              <a:rPr lang="es-ES_tradnl" b="1" dirty="0" smtClean="0"/>
              <a:t>Argentina</a:t>
            </a:r>
            <a:endParaRPr lang="es-ES_tradnl" b="1" dirty="0"/>
          </a:p>
        </p:txBody>
      </p:sp>
      <p:pic>
        <p:nvPicPr>
          <p:cNvPr id="3077" name="Picture 10" descr="mapa-america-del-s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133600"/>
            <a:ext cx="39814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4514850"/>
            <a:ext cx="3048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Boli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3638550"/>
            <a:ext cx="304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508500"/>
            <a:ext cx="3048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7" descr="Argent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352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" descr="Urugu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997450"/>
            <a:ext cx="304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 descr="Argentin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819650"/>
            <a:ext cx="4572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otary.org">
            <a:hlinkClick r:id="rId9"/>
          </p:cNvPr>
          <p:cNvPicPr>
            <a:picLocks noChangeAspect="1" noChangeArrowheads="1"/>
          </p:cNvPicPr>
          <p:nvPr/>
        </p:nvPicPr>
        <p:blipFill>
          <a:blip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5843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8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8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8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609599"/>
          </a:xfrm>
          <a:prstGeom prst="rect">
            <a:avLst/>
          </a:prstGeom>
        </p:spPr>
        <p:txBody>
          <a:bodyPr lIns="0" tIns="0" rIns="0" bIns="0"/>
          <a:lstStyle/>
          <a:p>
            <a:pPr marL="115888" lvl="1" indent="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1B4E7"/>
              </a:buClr>
              <a:buSzPct val="120000"/>
              <a:buNone/>
            </a:pPr>
            <a:r>
              <a:rPr lang="es-PE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Protección de las marcas</a:t>
            </a:r>
          </a:p>
          <a:p>
            <a:pPr marL="338138" lvl="1" indent="-2222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endParaRPr lang="en-US" sz="1600" dirty="0" smtClean="0">
              <a:solidFill>
                <a:srgbClr val="919295"/>
              </a:solidFill>
            </a:endParaRP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487363"/>
          </a:xfrm>
        </p:spPr>
        <p:txBody>
          <a:bodyPr/>
          <a:lstStyle/>
          <a:p>
            <a:r>
              <a:rPr lang="en-US" dirty="0" smtClean="0"/>
              <a:t>MARCAS DE ROTARY						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4267200"/>
            <a:ext cx="7315200" cy="13716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lvl="1" indent="-22225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r>
              <a:rPr lang="es-PE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Las marcas de Rotary no deben modificarse</a:t>
            </a:r>
          </a:p>
          <a:p>
            <a:pPr marL="338138" lvl="1" indent="-22225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r>
              <a:rPr lang="es-PE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Se debe indicar </a:t>
            </a:r>
            <a:r>
              <a:rPr lang="es-PE" sz="2800" u="sng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siempre</a:t>
            </a:r>
            <a:r>
              <a:rPr lang="es-PE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 el nombre del club, distrito o proyecto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828800"/>
            <a:ext cx="5362575" cy="21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354763"/>
            <a:ext cx="91440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0723" name="Text Box 14"/>
          <p:cNvSpPr txBox="1">
            <a:spLocks noChangeArrowheads="1"/>
          </p:cNvSpPr>
          <p:nvPr/>
        </p:nvSpPr>
        <p:spPr bwMode="auto">
          <a:xfrm>
            <a:off x="276225" y="336550"/>
            <a:ext cx="85693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32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874838" y="1219200"/>
            <a:ext cx="5478462" cy="4357688"/>
            <a:chOff x="1181" y="768"/>
            <a:chExt cx="3451" cy="2745"/>
          </a:xfrm>
        </p:grpSpPr>
        <p:grpSp>
          <p:nvGrpSpPr>
            <p:cNvPr id="30731" name="Group 3"/>
            <p:cNvGrpSpPr>
              <a:grpSpLocks/>
            </p:cNvGrpSpPr>
            <p:nvPr/>
          </p:nvGrpSpPr>
          <p:grpSpPr bwMode="auto">
            <a:xfrm>
              <a:off x="1181" y="768"/>
              <a:ext cx="3451" cy="2745"/>
              <a:chOff x="1349" y="898"/>
              <a:chExt cx="3765" cy="3175"/>
            </a:xfrm>
          </p:grpSpPr>
          <p:sp>
            <p:nvSpPr>
              <p:cNvPr id="30737" name="Oval 4"/>
              <p:cNvSpPr>
                <a:spLocks noChangeArrowheads="1"/>
              </p:cNvSpPr>
              <p:nvPr/>
            </p:nvSpPr>
            <p:spPr bwMode="auto">
              <a:xfrm>
                <a:off x="1349" y="898"/>
                <a:ext cx="3765" cy="3175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4400" b="0" i="1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30738" name="Oval 5"/>
              <p:cNvSpPr>
                <a:spLocks noChangeArrowheads="1"/>
              </p:cNvSpPr>
              <p:nvPr/>
            </p:nvSpPr>
            <p:spPr bwMode="auto">
              <a:xfrm>
                <a:off x="1803" y="1488"/>
                <a:ext cx="2858" cy="2539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4400" b="0" i="1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30739" name="Oval 6"/>
              <p:cNvSpPr>
                <a:spLocks noChangeArrowheads="1"/>
              </p:cNvSpPr>
              <p:nvPr/>
            </p:nvSpPr>
            <p:spPr bwMode="auto">
              <a:xfrm>
                <a:off x="2120" y="2007"/>
                <a:ext cx="2239" cy="197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4400" b="0" i="1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30740" name="Oval 7"/>
              <p:cNvSpPr>
                <a:spLocks noChangeArrowheads="1"/>
              </p:cNvSpPr>
              <p:nvPr/>
            </p:nvSpPr>
            <p:spPr bwMode="auto">
              <a:xfrm>
                <a:off x="2347" y="2432"/>
                <a:ext cx="1763" cy="15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4400" b="0" i="1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30741" name="Oval 8"/>
              <p:cNvSpPr>
                <a:spLocks noChangeArrowheads="1"/>
              </p:cNvSpPr>
              <p:nvPr/>
            </p:nvSpPr>
            <p:spPr bwMode="auto">
              <a:xfrm>
                <a:off x="2664" y="2904"/>
                <a:ext cx="1096" cy="987"/>
              </a:xfrm>
              <a:prstGeom prst="ellipse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4400" b="0" i="1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0732" name="Text Box 9"/>
            <p:cNvSpPr txBox="1">
              <a:spLocks noChangeArrowheads="1"/>
            </p:cNvSpPr>
            <p:nvPr/>
          </p:nvSpPr>
          <p:spPr bwMode="auto">
            <a:xfrm>
              <a:off x="2557" y="902"/>
              <a:ext cx="72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2200" dirty="0">
                  <a:solidFill>
                    <a:srgbClr val="003399"/>
                  </a:solidFill>
                  <a:latin typeface="Tahoma" pitchFamily="34" charset="0"/>
                </a:rPr>
                <a:t>1</a:t>
              </a:r>
              <a:r>
                <a:rPr lang="en-US" sz="2200" dirty="0" smtClean="0">
                  <a:solidFill>
                    <a:srgbClr val="003399"/>
                  </a:solidFill>
                  <a:latin typeface="Tahoma" pitchFamily="34" charset="0"/>
                </a:rPr>
                <a:t> </a:t>
              </a:r>
              <a:r>
                <a:rPr lang="en-US" sz="2200" dirty="0" err="1" smtClean="0">
                  <a:solidFill>
                    <a:srgbClr val="003399"/>
                  </a:solidFill>
                  <a:latin typeface="Tahoma" pitchFamily="34" charset="0"/>
                </a:rPr>
                <a:t>Zona</a:t>
              </a:r>
              <a:endParaRPr lang="fr-FR" sz="2200" dirty="0">
                <a:solidFill>
                  <a:srgbClr val="003399"/>
                </a:solidFill>
                <a:latin typeface="Tahoma" pitchFamily="34" charset="0"/>
              </a:endParaRPr>
            </a:p>
          </p:txBody>
        </p:sp>
        <p:sp>
          <p:nvSpPr>
            <p:cNvPr id="30733" name="Text Box 10"/>
            <p:cNvSpPr txBox="1">
              <a:spLocks noChangeArrowheads="1"/>
            </p:cNvSpPr>
            <p:nvPr/>
          </p:nvSpPr>
          <p:spPr bwMode="auto">
            <a:xfrm>
              <a:off x="2357" y="1429"/>
              <a:ext cx="14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FR" sz="2200" dirty="0">
                  <a:solidFill>
                    <a:srgbClr val="003399"/>
                  </a:solidFill>
                  <a:latin typeface="Tahoma" pitchFamily="34" charset="0"/>
                </a:rPr>
                <a:t>5</a:t>
              </a:r>
              <a:r>
                <a:rPr lang="fr-FR" sz="2200" dirty="0" smtClean="0">
                  <a:solidFill>
                    <a:srgbClr val="003399"/>
                  </a:solidFill>
                  <a:latin typeface="Tahoma" pitchFamily="34" charset="0"/>
                </a:rPr>
                <a:t> </a:t>
              </a:r>
              <a:r>
                <a:rPr lang="fr-FR" sz="2200" dirty="0" err="1">
                  <a:solidFill>
                    <a:srgbClr val="003399"/>
                  </a:solidFill>
                  <a:latin typeface="Tahoma" pitchFamily="34" charset="0"/>
                </a:rPr>
                <a:t>Países</a:t>
              </a:r>
              <a:endParaRPr lang="en-US" sz="2200" dirty="0">
                <a:solidFill>
                  <a:srgbClr val="003399"/>
                </a:solidFill>
                <a:latin typeface="Tahoma" pitchFamily="34" charset="0"/>
              </a:endParaRPr>
            </a:p>
          </p:txBody>
        </p:sp>
        <p:sp>
          <p:nvSpPr>
            <p:cNvPr id="30734" name="Text Box 11"/>
            <p:cNvSpPr txBox="1">
              <a:spLocks noChangeArrowheads="1"/>
            </p:cNvSpPr>
            <p:nvPr/>
          </p:nvSpPr>
          <p:spPr bwMode="auto">
            <a:xfrm>
              <a:off x="2273" y="1841"/>
              <a:ext cx="115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2100" dirty="0" smtClean="0">
                  <a:solidFill>
                    <a:srgbClr val="003399"/>
                  </a:solidFill>
                  <a:latin typeface="Tahoma" pitchFamily="34" charset="0"/>
                </a:rPr>
                <a:t> 15 </a:t>
              </a:r>
              <a:r>
                <a:rPr lang="en-US" sz="2100" dirty="0" err="1" smtClean="0">
                  <a:solidFill>
                    <a:srgbClr val="003399"/>
                  </a:solidFill>
                  <a:latin typeface="Tahoma" pitchFamily="34" charset="0"/>
                </a:rPr>
                <a:t>Distritos</a:t>
              </a:r>
              <a:endParaRPr lang="en-US" sz="2100" dirty="0">
                <a:solidFill>
                  <a:srgbClr val="003399"/>
                </a:solidFill>
                <a:latin typeface="Tahoma" pitchFamily="34" charset="0"/>
              </a:endParaRPr>
            </a:p>
          </p:txBody>
        </p:sp>
        <p:sp>
          <p:nvSpPr>
            <p:cNvPr id="30735" name="Text Box 12"/>
            <p:cNvSpPr txBox="1">
              <a:spLocks noChangeArrowheads="1"/>
            </p:cNvSpPr>
            <p:nvPr/>
          </p:nvSpPr>
          <p:spPr bwMode="auto">
            <a:xfrm>
              <a:off x="2377" y="2233"/>
              <a:ext cx="122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2100" dirty="0" smtClean="0">
                  <a:solidFill>
                    <a:srgbClr val="003399"/>
                  </a:solidFill>
                  <a:latin typeface="Tahoma" pitchFamily="34" charset="0"/>
                </a:rPr>
                <a:t>1,044 </a:t>
              </a:r>
              <a:r>
                <a:rPr lang="en-US" sz="2100" dirty="0" err="1" smtClean="0">
                  <a:solidFill>
                    <a:srgbClr val="003399"/>
                  </a:solidFill>
                  <a:latin typeface="Tahoma" pitchFamily="34" charset="0"/>
                </a:rPr>
                <a:t>Clubes</a:t>
              </a:r>
              <a:endParaRPr lang="en-US" sz="2100" dirty="0">
                <a:solidFill>
                  <a:srgbClr val="003399"/>
                </a:solidFill>
                <a:latin typeface="Tahoma" pitchFamily="34" charset="0"/>
              </a:endParaRPr>
            </a:p>
          </p:txBody>
        </p:sp>
        <p:sp>
          <p:nvSpPr>
            <p:cNvPr id="30736" name="Text Box 13"/>
            <p:cNvSpPr txBox="1">
              <a:spLocks noChangeArrowheads="1"/>
            </p:cNvSpPr>
            <p:nvPr/>
          </p:nvSpPr>
          <p:spPr bwMode="auto">
            <a:xfrm>
              <a:off x="2372" y="2695"/>
              <a:ext cx="104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600" b="1">
                  <a:solidFill>
                    <a:srgbClr val="FFCE3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2100" i="1" dirty="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  <a:r>
                <a:rPr lang="en-US" sz="2100" dirty="0" smtClean="0">
                  <a:solidFill>
                    <a:srgbClr val="003399"/>
                  </a:solidFill>
                  <a:latin typeface="Tahoma" pitchFamily="34" charset="0"/>
                </a:rPr>
                <a:t>20,000 </a:t>
              </a:r>
              <a:endParaRPr lang="en-US" sz="2100" dirty="0">
                <a:solidFill>
                  <a:srgbClr val="003399"/>
                </a:solidFill>
                <a:latin typeface="Tahoma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100" dirty="0" err="1" smtClean="0">
                  <a:solidFill>
                    <a:srgbClr val="003399"/>
                  </a:solidFill>
                  <a:latin typeface="Tahoma" pitchFamily="34" charset="0"/>
                </a:rPr>
                <a:t>Rotarios</a:t>
              </a:r>
              <a:endParaRPr lang="en-US" sz="2100" dirty="0">
                <a:solidFill>
                  <a:srgbClr val="003399"/>
                </a:solidFill>
                <a:latin typeface="Tahoma" pitchFamily="34" charset="0"/>
              </a:endParaRPr>
            </a:p>
          </p:txBody>
        </p:sp>
      </p:grpSp>
      <p:sp>
        <p:nvSpPr>
          <p:cNvPr id="649232" name="Text Box 2"/>
          <p:cNvSpPr txBox="1">
            <a:spLocks noChangeArrowheads="1"/>
          </p:cNvSpPr>
          <p:nvPr/>
        </p:nvSpPr>
        <p:spPr bwMode="auto">
          <a:xfrm>
            <a:off x="6684963" y="5507038"/>
            <a:ext cx="2281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CE3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sz="1800" b="0" dirty="0" err="1" smtClean="0">
                <a:solidFill>
                  <a:schemeClr val="tx1"/>
                </a:solidFill>
                <a:latin typeface="Tahoma" pitchFamily="34" charset="0"/>
              </a:rPr>
              <a:t>Abril</a:t>
            </a:r>
            <a:r>
              <a:rPr lang="en-GB" sz="1800" b="0" dirty="0" smtClean="0">
                <a:solidFill>
                  <a:schemeClr val="tx1"/>
                </a:solidFill>
                <a:latin typeface="Tahoma" pitchFamily="34" charset="0"/>
              </a:rPr>
              <a:t> 2014</a:t>
            </a:r>
            <a:endParaRPr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44500" y="252413"/>
            <a:ext cx="8631464" cy="795337"/>
            <a:chOff x="480" y="199"/>
            <a:chExt cx="4844" cy="501"/>
          </a:xfrm>
        </p:grpSpPr>
        <p:sp>
          <p:nvSpPr>
            <p:cNvPr id="30728" name="Rectangle 28"/>
            <p:cNvSpPr>
              <a:spLocks noChangeArrowheads="1"/>
            </p:cNvSpPr>
            <p:nvPr/>
          </p:nvSpPr>
          <p:spPr bwMode="auto">
            <a:xfrm>
              <a:off x="480" y="199"/>
              <a:ext cx="488" cy="425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9" name="Rectangle 29"/>
            <p:cNvSpPr>
              <a:spLocks noChangeArrowheads="1"/>
            </p:cNvSpPr>
            <p:nvPr/>
          </p:nvSpPr>
          <p:spPr bwMode="auto">
            <a:xfrm>
              <a:off x="1035" y="203"/>
              <a:ext cx="1981" cy="421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0" name="Rectangle 30"/>
            <p:cNvSpPr>
              <a:spLocks noChangeArrowheads="1"/>
            </p:cNvSpPr>
            <p:nvPr/>
          </p:nvSpPr>
          <p:spPr bwMode="auto">
            <a:xfrm>
              <a:off x="1146" y="220"/>
              <a:ext cx="417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s-ES" sz="2800" b="0" dirty="0">
                  <a:solidFill>
                    <a:schemeClr val="tx1"/>
                  </a:solidFill>
                </a:rPr>
                <a:t>RI </a:t>
              </a:r>
              <a:r>
                <a:rPr lang="es-ES" sz="2800" b="0" dirty="0" smtClean="0">
                  <a:solidFill>
                    <a:schemeClr val="tx1"/>
                  </a:solidFill>
                </a:rPr>
                <a:t>Oficina de Sudamérica Meridional en cifras</a:t>
              </a:r>
              <a:endParaRPr lang="en-US" sz="28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362200"/>
            <a:ext cx="7653338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0" y="0"/>
            <a:ext cx="9144000" cy="1828800"/>
            <a:chOff x="0" y="0"/>
            <a:chExt cx="5760" cy="1152"/>
          </a:xfrm>
        </p:grpSpPr>
        <p:sp>
          <p:nvSpPr>
            <p:cNvPr id="1434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4343" name="Text Box 14"/>
            <p:cNvSpPr txBox="1">
              <a:spLocks noChangeArrowheads="1"/>
            </p:cNvSpPr>
            <p:nvPr/>
          </p:nvSpPr>
          <p:spPr bwMode="auto">
            <a:xfrm>
              <a:off x="1345" y="144"/>
              <a:ext cx="30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s-ES_tradnl" b="1" dirty="0" smtClean="0"/>
                <a:t>Quien es Quien en la Oficina de RI en </a:t>
              </a:r>
              <a:r>
                <a:rPr lang="es-ES_tradnl" b="1" dirty="0"/>
                <a:t>Buenos Aires, </a:t>
              </a:r>
              <a:r>
                <a:rPr lang="es-ES_tradnl" b="1" dirty="0" smtClean="0"/>
                <a:t>Argentina</a:t>
              </a:r>
              <a:endParaRPr lang="es-ES_tradnl" b="1" dirty="0"/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39047"/>
            <a:ext cx="667008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9581"/>
            <a:ext cx="681260" cy="78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56" y="2362200"/>
            <a:ext cx="971207" cy="92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6" y="4239046"/>
            <a:ext cx="594889" cy="8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21332"/>
            <a:ext cx="778794" cy="83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47219"/>
            <a:ext cx="639962" cy="82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otary.org">
            <a:hlinkClick r:id="rId10"/>
          </p:cNvPr>
          <p:cNvPicPr>
            <a:picLocks noChangeAspect="1" noChangeArrowheads="1"/>
          </p:cNvPicPr>
          <p:nvPr/>
        </p:nvPicPr>
        <p:blipFill>
          <a:blip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7" y="320675"/>
            <a:ext cx="15843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354763"/>
            <a:ext cx="91440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39628" name="Picture 12" descr="DSC03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450" y="2324100"/>
            <a:ext cx="62674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10" name="Picture 2" descr="Brumath Strasbourg-Campagne, 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2794000"/>
            <a:ext cx="30241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2298700"/>
            <a:ext cx="5168900" cy="762000"/>
          </a:xfrm>
          <a:prstGeom prst="rect">
            <a:avLst/>
          </a:prstGeom>
        </p:spPr>
        <p:txBody>
          <a:bodyPr/>
          <a:lstStyle/>
          <a:p>
            <a:pPr marL="742950" indent="-742950" eaLnBrk="1" hangingPunct="1">
              <a:buFontTx/>
              <a:buNone/>
            </a:pPr>
            <a:r>
              <a:rPr lang="en-US" dirty="0" err="1" smtClean="0">
                <a:latin typeface="Tahoma" pitchFamily="34" charset="0"/>
              </a:rPr>
              <a:t>Recursos</a:t>
            </a:r>
            <a:r>
              <a:rPr lang="en-US" dirty="0" smtClean="0">
                <a:latin typeface="Tahoma" pitchFamily="34" charset="0"/>
              </a:rPr>
              <a:t> de RI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038600" y="2743199"/>
            <a:ext cx="44958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b="0" dirty="0" err="1" smtClean="0">
                <a:solidFill>
                  <a:schemeClr val="tx1"/>
                </a:solidFill>
                <a:latin typeface="Tahoma" pitchFamily="34" charset="0"/>
              </a:rPr>
              <a:t>Preguntas</a:t>
            </a:r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ahoma" pitchFamily="34" charset="0"/>
              </a:rPr>
              <a:t>sobre</a:t>
            </a:r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ahoma" pitchFamily="34" charset="0"/>
              </a:rPr>
              <a:t>normativa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4900" y="1917700"/>
            <a:ext cx="6781800" cy="7620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err="1">
                <a:latin typeface="Tahoma" pitchFamily="34" charset="0"/>
                <a:ea typeface="ＭＳ Ｐゴシック" pitchFamily="34" charset="-128"/>
              </a:rPr>
              <a:t>Procedimientos</a:t>
            </a:r>
            <a:r>
              <a:rPr lang="en-US" dirty="0">
                <a:latin typeface="Tahoma" pitchFamily="34" charset="0"/>
                <a:ea typeface="ＭＳ Ｐゴシック" pitchFamily="34" charset="-128"/>
              </a:rPr>
              <a:t> y </a:t>
            </a:r>
            <a:r>
              <a:rPr lang="en-US" dirty="0" err="1">
                <a:latin typeface="Tahoma" pitchFamily="34" charset="0"/>
                <a:ea typeface="ＭＳ Ｐゴシック" pitchFamily="34" charset="-128"/>
              </a:rPr>
              <a:t>consultas</a:t>
            </a:r>
            <a:endParaRPr lang="en-US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1450" y="1579563"/>
            <a:ext cx="6265863" cy="71755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>
                <a:latin typeface="Tahoma" pitchFamily="34" charset="0"/>
                <a:ea typeface="ＭＳ Ｐゴシック" pitchFamily="34" charset="-128"/>
              </a:rPr>
              <a:t>Apoyo</a:t>
            </a:r>
            <a:r>
              <a:rPr lang="en-US" dirty="0">
                <a:latin typeface="Tahoma" pitchFamily="34" charset="0"/>
                <a:ea typeface="ＭＳ Ｐゴシック" pitchFamily="34" charset="-128"/>
              </a:rPr>
              <a:t> y </a:t>
            </a:r>
            <a:r>
              <a:rPr lang="en-US" dirty="0" err="1">
                <a:latin typeface="Tahoma" pitchFamily="34" charset="0"/>
                <a:ea typeface="ＭＳ Ｐゴシック" pitchFamily="34" charset="-128"/>
              </a:rPr>
              <a:t>capacitación</a:t>
            </a:r>
            <a:endParaRPr lang="en-US" dirty="0" smtClean="0">
              <a:latin typeface="Tahoma" pitchFamily="34" charset="0"/>
            </a:endParaRP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" y="2400300"/>
            <a:ext cx="358933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766888" y="1822450"/>
            <a:ext cx="1863725" cy="2840038"/>
            <a:chOff x="1113" y="1404"/>
            <a:chExt cx="1174" cy="1789"/>
          </a:xfrm>
        </p:grpSpPr>
        <p:pic>
          <p:nvPicPr>
            <p:cNvPr id="33807" name="Picture 14" descr="B004OZ20N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1404"/>
              <a:ext cx="1174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Rotary.org">
            <a:hlinkClick r:id="rId7"/>
          </p:cNvPr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68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4" grpId="0"/>
      <p:bldP spid="4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609599"/>
          </a:xfrm>
          <a:prstGeom prst="rect">
            <a:avLst/>
          </a:prstGeom>
        </p:spPr>
        <p:txBody>
          <a:bodyPr lIns="0" tIns="0" rIns="0" bIns="0"/>
          <a:lstStyle/>
          <a:p>
            <a:pPr marL="338138" lvl="1" indent="-2222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endParaRPr lang="en-US" sz="1600" dirty="0" smtClean="0">
              <a:solidFill>
                <a:srgbClr val="919295"/>
              </a:solidFill>
            </a:endParaRP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487363"/>
          </a:xfrm>
        </p:spPr>
        <p:txBody>
          <a:bodyPr/>
          <a:lstStyle/>
          <a:p>
            <a:r>
              <a:rPr lang="en-US" dirty="0" smtClean="0"/>
              <a:t>ROTARY RESOURCES: rotary.org						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1"/>
            <a:ext cx="8534400" cy="60959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1" indent="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Arial"/>
              <a:buNone/>
            </a:pPr>
            <a:r>
              <a:rPr lang="en-US" sz="2800" dirty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otary.org</a:t>
            </a:r>
          </a:p>
          <a:p>
            <a:pPr marL="338138" lvl="1" indent="-2222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endParaRPr lang="en-US" sz="1600" dirty="0" smtClean="0">
              <a:solidFill>
                <a:srgbClr val="919295"/>
              </a:solidFill>
            </a:endParaRPr>
          </a:p>
          <a:p>
            <a:pPr marL="0" indent="0">
              <a:buFont typeface="Arial"/>
              <a:buNone/>
            </a:pPr>
            <a:endParaRPr lang="en-US" sz="1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8696" r="1192"/>
          <a:stretch/>
        </p:blipFill>
        <p:spPr bwMode="auto">
          <a:xfrm>
            <a:off x="0" y="914400"/>
            <a:ext cx="9144000" cy="594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70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609599"/>
          </a:xfrm>
          <a:prstGeom prst="rect">
            <a:avLst/>
          </a:prstGeom>
        </p:spPr>
        <p:txBody>
          <a:bodyPr lIns="0" tIns="0" rIns="0" bIns="0"/>
          <a:lstStyle/>
          <a:p>
            <a:pPr marL="338138" lvl="1" indent="-2222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endParaRPr lang="en-US" sz="1600" dirty="0" smtClean="0">
              <a:solidFill>
                <a:srgbClr val="919295"/>
              </a:solidFill>
            </a:endParaRP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487363"/>
          </a:xfrm>
        </p:spPr>
        <p:txBody>
          <a:bodyPr/>
          <a:lstStyle/>
          <a:p>
            <a:r>
              <a:rPr lang="en-US" dirty="0" smtClean="0"/>
              <a:t>RECURSOS DE ROTARY							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43" y="1219200"/>
            <a:ext cx="5133657" cy="4800600"/>
          </a:xfrm>
          <a:prstGeom prst="rect">
            <a:avLst/>
          </a:prstGeom>
          <a:ln>
            <a:solidFill>
              <a:srgbClr val="005DAA"/>
            </a:solidFill>
          </a:ln>
        </p:spPr>
      </p:pic>
    </p:spTree>
    <p:extLst>
      <p:ext uri="{BB962C8B-B14F-4D97-AF65-F5344CB8AC3E}">
        <p14:creationId xmlns:p14="http://schemas.microsoft.com/office/powerpoint/2010/main" val="28474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609599"/>
          </a:xfrm>
          <a:prstGeom prst="rect">
            <a:avLst/>
          </a:prstGeom>
        </p:spPr>
        <p:txBody>
          <a:bodyPr lIns="0" tIns="0" rIns="0" bIns="0"/>
          <a:lstStyle/>
          <a:p>
            <a:pPr marL="338138" lvl="1" indent="-2222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endParaRPr lang="en-US" sz="1600" dirty="0" smtClean="0">
              <a:solidFill>
                <a:srgbClr val="919295"/>
              </a:solidFill>
            </a:endParaRP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487363"/>
          </a:xfrm>
        </p:spPr>
        <p:txBody>
          <a:bodyPr/>
          <a:lstStyle/>
          <a:p>
            <a:r>
              <a:rPr lang="en-US" dirty="0" smtClean="0"/>
              <a:t>RECURSOS DE ROTARY: rotary.org/myrotary								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534400" cy="60959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1" indent="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Arial"/>
              <a:buNone/>
            </a:pPr>
            <a:r>
              <a:rPr lang="en-US" sz="2800" dirty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srgbClr val="919295"/>
                </a:solidFill>
                <a:latin typeface="Arial" pitchFamily="34" charset="0"/>
                <a:cs typeface="Arial" pitchFamily="34" charset="0"/>
              </a:rPr>
              <a:t>otary.org/myrotary</a:t>
            </a:r>
          </a:p>
          <a:p>
            <a:pPr marL="338138" lvl="1" indent="-2222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B4E7"/>
              </a:buClr>
              <a:buSzPct val="120000"/>
              <a:buFont typeface="Wingdings" charset="2"/>
              <a:buChar char="§"/>
            </a:pPr>
            <a:endParaRPr lang="en-US" sz="1600" dirty="0" smtClean="0">
              <a:solidFill>
                <a:srgbClr val="919295"/>
              </a:solidFill>
            </a:endParaRPr>
          </a:p>
          <a:p>
            <a:pPr marL="0" indent="0">
              <a:buFont typeface="Arial"/>
              <a:buNone/>
            </a:pPr>
            <a:endParaRPr lang="en-US" sz="1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8522" r="1326"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39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Communications_white (1)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23A524B7B1041BA1E14728BDD10CC" ma:contentTypeVersion="0" ma:contentTypeDescription="Create a new document." ma:contentTypeScope="" ma:versionID="afe3759428acdf24915399065e1f2cf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5F3F02D-0425-4A29-931F-BEB9FFFFA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42B38-73DB-4C4A-968C-80735B10D2BE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60D544-432D-4B7F-B685-C11E39DE5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 (1)</Template>
  <TotalTime>2810</TotalTime>
  <Words>954</Words>
  <Application>Microsoft Office PowerPoint</Application>
  <PresentationFormat>Presentación en pantalla (4:3)</PresentationFormat>
  <Paragraphs>136</Paragraphs>
  <Slides>33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RICommunications_white (1)</vt:lpstr>
      <vt:lpstr>Custom Design</vt:lpstr>
      <vt:lpstr>2_Custom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ROTARY RESOURCES: rotary.org      </vt:lpstr>
      <vt:lpstr>RECURSOS DE ROTARY       </vt:lpstr>
      <vt:lpstr>RECURSOS DE ROTARY: rotary.org/myrotary        </vt:lpstr>
      <vt:lpstr>RECURSOS DE ROTARY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MARCAS DE ROTARY      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Finglas</dc:creator>
  <cp:lastModifiedBy>Miguel Angel</cp:lastModifiedBy>
  <cp:revision>172</cp:revision>
  <cp:lastPrinted>2013-04-11T19:55:04Z</cp:lastPrinted>
  <dcterms:created xsi:type="dcterms:W3CDTF">2013-07-24T19:41:07Z</dcterms:created>
  <dcterms:modified xsi:type="dcterms:W3CDTF">2014-04-26T12:01:45Z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0x010100CB023A524B7B1041BA1E14728BDD10CC</vt:lpwstr>
  </property>
</Properties>
</file>