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73" r:id="rId1"/>
  </p:sldMasterIdLst>
  <p:notesMasterIdLst>
    <p:notesMasterId r:id="rId33"/>
  </p:notesMasterIdLst>
  <p:handoutMasterIdLst>
    <p:handoutMasterId r:id="rId34"/>
  </p:handoutMasterIdLst>
  <p:sldIdLst>
    <p:sldId id="357" r:id="rId2"/>
    <p:sldId id="262" r:id="rId3"/>
    <p:sldId id="335" r:id="rId4"/>
    <p:sldId id="349" r:id="rId5"/>
    <p:sldId id="351" r:id="rId6"/>
    <p:sldId id="350" r:id="rId7"/>
    <p:sldId id="309" r:id="rId8"/>
    <p:sldId id="346" r:id="rId9"/>
    <p:sldId id="316" r:id="rId10"/>
    <p:sldId id="353" r:id="rId11"/>
    <p:sldId id="311" r:id="rId12"/>
    <p:sldId id="307" r:id="rId13"/>
    <p:sldId id="326" r:id="rId14"/>
    <p:sldId id="354" r:id="rId15"/>
    <p:sldId id="356" r:id="rId16"/>
    <p:sldId id="333" r:id="rId17"/>
    <p:sldId id="317" r:id="rId18"/>
    <p:sldId id="334" r:id="rId19"/>
    <p:sldId id="330" r:id="rId20"/>
    <p:sldId id="320" r:id="rId21"/>
    <p:sldId id="336" r:id="rId22"/>
    <p:sldId id="300" r:id="rId23"/>
    <p:sldId id="338" r:id="rId24"/>
    <p:sldId id="339" r:id="rId25"/>
    <p:sldId id="321" r:id="rId26"/>
    <p:sldId id="345" r:id="rId27"/>
    <p:sldId id="322" r:id="rId28"/>
    <p:sldId id="327" r:id="rId29"/>
    <p:sldId id="329" r:id="rId30"/>
    <p:sldId id="323" r:id="rId31"/>
    <p:sldId id="306" r:id="rId32"/>
  </p:sldIdLst>
  <p:sldSz cx="9144000" cy="6858000" type="screen4x3"/>
  <p:notesSz cx="7010400" cy="9296400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B2B2B2"/>
    <a:srgbClr val="FFFF99"/>
    <a:srgbClr val="339966"/>
    <a:srgbClr val="FF3300"/>
    <a:srgbClr val="FF6600"/>
    <a:srgbClr val="FFFFCC"/>
    <a:srgbClr val="FFCC00"/>
    <a:srgbClr val="F7F70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2504" autoAdjust="0"/>
  </p:normalViewPr>
  <p:slideViewPr>
    <p:cSldViewPr snapToGrid="0" snapToObjects="1" showGuides="1">
      <p:cViewPr>
        <p:scale>
          <a:sx n="50" d="100"/>
          <a:sy n="5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465138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 smtClean="0"/>
            </a:lvl1pPr>
          </a:lstStyle>
          <a:p>
            <a:pPr>
              <a:defRPr/>
            </a:pPr>
            <a:fld id="{2DB0A78C-433D-4245-9BBC-DE1BA214F6FE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465138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 smtClean="0"/>
            </a:lvl1pPr>
          </a:lstStyle>
          <a:p>
            <a:pPr>
              <a:defRPr/>
            </a:pPr>
            <a:fld id="{0C94F48A-C5FA-4CA8-AFD2-67B2A2EEA3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83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465138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 smtClean="0"/>
            </a:lvl1pPr>
          </a:lstStyle>
          <a:p>
            <a:pPr>
              <a:defRPr/>
            </a:pPr>
            <a:fld id="{67292E96-C9C5-463C-A3E1-A1E399F1AA53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608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465138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 smtClean="0"/>
            </a:lvl1pPr>
          </a:lstStyle>
          <a:p>
            <a:pPr>
              <a:defRPr/>
            </a:pPr>
            <a:fld id="{EB098C04-2E46-484B-BDDE-9FEC9DF8D1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098C04-2E46-484B-BDDE-9FEC9DF8D14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098C04-2E46-484B-BDDE-9FEC9DF8D1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098C04-2E46-484B-BDDE-9FEC9DF8D14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1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098C04-2E46-484B-BDDE-9FEC9DF8D14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9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098C04-2E46-484B-BDDE-9FEC9DF8D14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6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006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5368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2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3437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1013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7619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3676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15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818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77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4393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4174-0270-4488-9036-9ADF5D4986CE}" type="datetimeFigureOut">
              <a:rPr lang="es-CL" smtClean="0"/>
              <a:t>26-04-2014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Be a Vibrant Club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1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1</a:t>
            </a:fld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6" name="Picture 18" descr="AARotar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4" y="48576"/>
            <a:ext cx="2735581" cy="273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19138" y="2692718"/>
            <a:ext cx="7704137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ES" sz="4400" b="1" dirty="0" smtClean="0">
                <a:solidFill>
                  <a:srgbClr val="C00000"/>
                </a:solidFill>
              </a:rPr>
              <a:t>EL CUADRO SOCIAL DEL DISTRITO 4355</a:t>
            </a:r>
          </a:p>
          <a:p>
            <a:pPr eaLnBrk="1" hangingPunct="1"/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649538" y="5356543"/>
            <a:ext cx="3789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ES" sz="2000" b="1" dirty="0" smtClean="0">
                <a:solidFill>
                  <a:srgbClr val="000099"/>
                </a:solidFill>
              </a:rPr>
              <a:t>EGD Rafael Rivas G.</a:t>
            </a:r>
            <a:endParaRPr lang="es-ES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39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10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0" y="861716"/>
            <a:ext cx="8964613" cy="439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538163" algn="just">
              <a:spcBef>
                <a:spcPts val="0"/>
              </a:spcBef>
              <a:buNone/>
            </a:pPr>
            <a:endParaRPr lang="es-ES" sz="3600" b="1" dirty="0" smtClean="0">
              <a:solidFill>
                <a:srgbClr val="000099"/>
              </a:solidFill>
              <a:latin typeface="+mj-lt"/>
            </a:endParaRPr>
          </a:p>
          <a:p>
            <a:pPr marL="538163" indent="-538163" algn="just">
              <a:spcBef>
                <a:spcPts val="0"/>
              </a:spcBef>
              <a:buNone/>
            </a:pPr>
            <a:endParaRPr lang="es-ES" sz="3600" b="1" dirty="0" smtClean="0">
              <a:solidFill>
                <a:srgbClr val="000099"/>
              </a:solidFill>
              <a:latin typeface="+mj-lt"/>
            </a:endParaRPr>
          </a:p>
          <a:p>
            <a:pPr marL="538163" indent="-538163" algn="ctr">
              <a:spcBef>
                <a:spcPts val="0"/>
              </a:spcBef>
              <a:buNone/>
            </a:pPr>
            <a:endParaRPr lang="es-ES" sz="48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538163" indent="-538163" algn="just">
              <a:spcBef>
                <a:spcPts val="0"/>
              </a:spcBef>
              <a:buNone/>
            </a:pPr>
            <a:endParaRPr lang="es-ES" sz="3600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77161" y="400051"/>
            <a:ext cx="5183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>
                <a:solidFill>
                  <a:srgbClr val="C00000"/>
                </a:solidFill>
              </a:rPr>
              <a:t>18 CLUBES CON 25 SOCIOS Y MÁS</a:t>
            </a:r>
            <a:endParaRPr lang="es-CL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363557"/>
              </p:ext>
            </p:extLst>
          </p:nvPr>
        </p:nvGraphicFramePr>
        <p:xfrm>
          <a:off x="1981200" y="1085849"/>
          <a:ext cx="5619750" cy="5407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450"/>
                <a:gridCol w="1638300"/>
              </a:tblGrid>
              <a:tr h="744507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ROTARY CLUB  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smtClean="0">
                          <a:solidFill>
                            <a:schemeClr val="bg1"/>
                          </a:solidFill>
                        </a:rPr>
                        <a:t>MEMB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ANCUD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COYAIQUE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rgbClr val="FF0000"/>
                          </a:solidFill>
                        </a:rPr>
                        <a:t>OSORNO</a:t>
                      </a:r>
                      <a:endParaRPr lang="es-CL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s-CL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PUERTO MONTT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PUERTO OCTAY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PUERTO VARAS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PUNTA ARENAS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TEMUCO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TEMUCO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 NORTE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611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11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581399" y="861716"/>
            <a:ext cx="1581151" cy="439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538163" algn="just">
              <a:spcBef>
                <a:spcPts val="0"/>
              </a:spcBef>
              <a:buNone/>
            </a:pPr>
            <a:endParaRPr lang="es-ES" sz="3600" b="1" dirty="0" smtClean="0">
              <a:solidFill>
                <a:srgbClr val="000099"/>
              </a:solidFill>
              <a:latin typeface="+mj-lt"/>
            </a:endParaRPr>
          </a:p>
          <a:p>
            <a:pPr marL="538163" indent="-538163" algn="just">
              <a:spcBef>
                <a:spcPts val="0"/>
              </a:spcBef>
              <a:buNone/>
            </a:pPr>
            <a:endParaRPr lang="es-ES" sz="3600" b="1" dirty="0" smtClean="0">
              <a:solidFill>
                <a:srgbClr val="000099"/>
              </a:solidFill>
              <a:latin typeface="+mj-lt"/>
            </a:endParaRPr>
          </a:p>
          <a:p>
            <a:pPr marL="538163" indent="-538163" algn="ctr">
              <a:spcBef>
                <a:spcPts val="0"/>
              </a:spcBef>
              <a:buNone/>
            </a:pPr>
            <a:endParaRPr lang="es-ES" sz="48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538163" indent="-538163" algn="just">
              <a:spcBef>
                <a:spcPts val="0"/>
              </a:spcBef>
              <a:buNone/>
            </a:pPr>
            <a:endParaRPr lang="es-ES" sz="3600" b="1" dirty="0" smtClean="0">
              <a:solidFill>
                <a:srgbClr val="000099"/>
              </a:solidFill>
              <a:latin typeface="+mj-lt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20119"/>
              </p:ext>
            </p:extLst>
          </p:nvPr>
        </p:nvGraphicFramePr>
        <p:xfrm>
          <a:off x="1905000" y="995066"/>
          <a:ext cx="5600700" cy="5407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252"/>
                <a:gridCol w="1650448"/>
              </a:tblGrid>
              <a:tr h="744507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>
                          <a:solidFill>
                            <a:schemeClr val="bg1"/>
                          </a:solidFill>
                        </a:rPr>
                        <a:t>ROTARY CLUB</a:t>
                      </a:r>
                      <a:endParaRPr lang="es-CL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MEMB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CAUQUENES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rgbClr val="FF0000"/>
                          </a:solidFill>
                        </a:rPr>
                        <a:t>CHILLAN</a:t>
                      </a:r>
                      <a:endParaRPr lang="es-CL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s-CL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rgbClr val="FF0000"/>
                          </a:solidFill>
                        </a:rPr>
                        <a:t>CONCEPCION</a:t>
                      </a:r>
                      <a:endParaRPr lang="es-CL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s-CL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CONCEPCION NORTE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LINARES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LOS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 ANGELES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STA. MARIA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 LOS ANG. 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CHILLAN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 ORIENTE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algn="l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TEMUCO AMANCAY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es-CL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06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66700" y="1352550"/>
            <a:ext cx="8733103" cy="50482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5659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12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14034" y="209550"/>
            <a:ext cx="5433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>
                <a:solidFill>
                  <a:srgbClr val="C00000"/>
                </a:solidFill>
              </a:rPr>
              <a:t>31 CLUBES CON MENOS 15 SOCIOS</a:t>
            </a:r>
            <a:endParaRPr lang="es-CL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259483"/>
              </p:ext>
            </p:extLst>
          </p:nvPr>
        </p:nvGraphicFramePr>
        <p:xfrm>
          <a:off x="493264" y="1679835"/>
          <a:ext cx="8154641" cy="427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737"/>
                <a:gridCol w="965339"/>
                <a:gridCol w="918985"/>
                <a:gridCol w="1074195"/>
                <a:gridCol w="2453385"/>
              </a:tblGrid>
              <a:tr h="590453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Rotary Club 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 JUL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ABR 2014         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5223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GORBEA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15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15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14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14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15223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RIO BUENO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15223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RIO NEGRO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15223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SAN JOSE MAR. 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15223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BULNES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84462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COELEMU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5223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COLLIPULLI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15223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CONCEP. S.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r>
                        <a:rPr lang="es-CL" sz="2400" b="1" baseline="0" dirty="0" smtClean="0"/>
                        <a:t> 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408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13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40040" y="128404"/>
            <a:ext cx="50685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>
                <a:solidFill>
                  <a:srgbClr val="C00000"/>
                </a:solidFill>
              </a:rPr>
              <a:t> CLUBES  CON MENOS 15 SOCIOS</a:t>
            </a:r>
          </a:p>
          <a:p>
            <a:r>
              <a:rPr lang="es-CL" sz="2800" b="1" dirty="0" smtClean="0">
                <a:solidFill>
                  <a:srgbClr val="C00000"/>
                </a:solidFill>
              </a:rPr>
              <a:t>(continuación)</a:t>
            </a:r>
            <a:endParaRPr lang="es-CL" sz="2800" b="1" dirty="0">
              <a:solidFill>
                <a:srgbClr val="C00000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85750" y="1276350"/>
            <a:ext cx="8400256" cy="53959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47083"/>
              </p:ext>
            </p:extLst>
          </p:nvPr>
        </p:nvGraphicFramePr>
        <p:xfrm>
          <a:off x="728233" y="1546485"/>
          <a:ext cx="7671184" cy="458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067"/>
                <a:gridCol w="857250"/>
                <a:gridCol w="685800"/>
                <a:gridCol w="914400"/>
                <a:gridCol w="2398667"/>
              </a:tblGrid>
              <a:tr h="568065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Rotary CLUB 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 JUL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0CT 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ABR 2014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CONSTIT.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CURACAUTIN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CURANILAHUE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LEBU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TALCAHUANO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TOME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VICTORIA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VILLA</a:t>
                      </a:r>
                      <a:r>
                        <a:rPr lang="es-CL" sz="2400" b="1" baseline="0" dirty="0" smtClean="0">
                          <a:solidFill>
                            <a:schemeClr val="tx1"/>
                          </a:solidFill>
                        </a:rPr>
                        <a:t> SAN PEDRO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442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55000" y="68326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14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40039" y="128404"/>
            <a:ext cx="50685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/>
              <a:t> CLUBES  CON MENOS 15 SOCIOS</a:t>
            </a:r>
          </a:p>
          <a:p>
            <a:r>
              <a:rPr lang="es-CL" sz="2800" b="1" dirty="0" smtClean="0"/>
              <a:t>(continuación)</a:t>
            </a:r>
            <a:endParaRPr lang="es-CL" sz="28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274320" y="1527436"/>
            <a:ext cx="8725484" cy="493051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65776"/>
              </p:ext>
            </p:extLst>
          </p:nvPr>
        </p:nvGraphicFramePr>
        <p:xfrm>
          <a:off x="742951" y="1603635"/>
          <a:ext cx="7680043" cy="465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328"/>
                <a:gridCol w="714682"/>
                <a:gridCol w="976020"/>
                <a:gridCol w="833311"/>
                <a:gridCol w="1690702"/>
              </a:tblGrid>
              <a:tr h="568065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Rotary CLUB 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 JUL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 OCT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ABR 2014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CARAHUE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CALLE </a:t>
                      </a:r>
                      <a:r>
                        <a:rPr lang="es-CL" sz="2400" b="1" dirty="0" err="1" smtClean="0">
                          <a:solidFill>
                            <a:schemeClr val="tx1"/>
                          </a:solidFill>
                        </a:rPr>
                        <a:t>CALLE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FRESIA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PAILLACO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PUERTO WILLIAMS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CL" sz="2400" b="1" dirty="0"/>
                    </a:p>
                  </a:txBody>
                  <a:tcPr>
                    <a:noFill/>
                  </a:tcPr>
                </a:tc>
              </a:tr>
              <a:tr h="561711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OSORNO CONQUIST.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CHILLÁN EL LIBERTAD.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COIHUECO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206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15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40039" y="128404"/>
            <a:ext cx="50685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/>
              <a:t> CLUBES  CON MENOS 15 SOCIOS</a:t>
            </a:r>
          </a:p>
          <a:p>
            <a:r>
              <a:rPr lang="es-CL" sz="2800" b="1" dirty="0" smtClean="0"/>
              <a:t>(continuación)</a:t>
            </a:r>
            <a:endParaRPr lang="es-CL" sz="28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400050" y="1780521"/>
            <a:ext cx="8285956" cy="418213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23429"/>
              </p:ext>
            </p:extLst>
          </p:nvPr>
        </p:nvGraphicFramePr>
        <p:xfrm>
          <a:off x="920446" y="1923855"/>
          <a:ext cx="7315504" cy="389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17"/>
                <a:gridCol w="952500"/>
                <a:gridCol w="819150"/>
                <a:gridCol w="800100"/>
                <a:gridCol w="175723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Rotary CLUB 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 JUL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 OCT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ABR 2014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P. VARAS LICARAY.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OSORNO PILAUCO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4139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LOS ALAMOS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CHILE CHICO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PILLANLELBUN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dirty="0" smtClean="0"/>
                        <a:t>TEMUCO ÑIELOL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6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TEMUCO CORDILLERA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s-CL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925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098" name="Picture 2" descr="C:\Users\RAFAEL RIVAS\Desktop\socia1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1352550"/>
            <a:ext cx="4095749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AFAEL RIVAS\Desktop\ingreso-de-rotario-CRISTIAN-GARCIA-006-15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4" y="1314449"/>
            <a:ext cx="4095749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878945" y="92162"/>
            <a:ext cx="7382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b="1" dirty="0" smtClean="0">
                <a:solidFill>
                  <a:srgbClr val="C00000"/>
                </a:solidFill>
              </a:rPr>
              <a:t>¿Porqué aumentar la membresía?</a:t>
            </a:r>
            <a:endParaRPr lang="es-CL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82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497785" y="1239863"/>
            <a:ext cx="1684554" cy="1700099"/>
            <a:chOff x="571500" y="962113"/>
            <a:chExt cx="1543050" cy="1529894"/>
          </a:xfrm>
          <a:solidFill>
            <a:schemeClr val="accent3"/>
          </a:solidFill>
        </p:grpSpPr>
        <p:sp>
          <p:nvSpPr>
            <p:cNvPr id="10" name="9 Elipse"/>
            <p:cNvSpPr/>
            <p:nvPr/>
          </p:nvSpPr>
          <p:spPr>
            <a:xfrm>
              <a:off x="571500" y="962113"/>
              <a:ext cx="1543050" cy="1529894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748012" y="1238360"/>
              <a:ext cx="1170013" cy="913980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L" sz="2000" b="1" dirty="0" smtClean="0"/>
                <a:t>Noble </a:t>
              </a:r>
            </a:p>
            <a:p>
              <a:r>
                <a:rPr lang="es-CL" sz="2000" b="1" dirty="0" smtClean="0"/>
                <a:t>Justa</a:t>
              </a:r>
            </a:p>
            <a:p>
              <a:r>
                <a:rPr lang="es-CL" sz="2000" b="1" dirty="0" smtClean="0"/>
                <a:t>Necesaria</a:t>
              </a:r>
              <a:endParaRPr lang="es-CL" sz="2000" b="1" dirty="0"/>
            </a:p>
          </p:txBody>
        </p:sp>
      </p:grpSp>
      <p:sp>
        <p:nvSpPr>
          <p:cNvPr id="12" name="11 Rectángulo redondeado"/>
          <p:cNvSpPr/>
          <p:nvPr/>
        </p:nvSpPr>
        <p:spPr>
          <a:xfrm>
            <a:off x="4968731" y="1370493"/>
            <a:ext cx="3441577" cy="1168064"/>
          </a:xfrm>
          <a:prstGeom prst="round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400" b="1" dirty="0" smtClean="0">
                <a:solidFill>
                  <a:schemeClr val="tx1"/>
                </a:solidFill>
              </a:rPr>
              <a:t>SERVICIO PERMANENTE</a:t>
            </a:r>
          </a:p>
          <a:p>
            <a:r>
              <a:rPr lang="es-CL" sz="2400" b="1" dirty="0" smtClean="0">
                <a:solidFill>
                  <a:schemeClr val="tx1"/>
                </a:solidFill>
              </a:rPr>
              <a:t>NECESIDADES INSATISFECHAS</a:t>
            </a:r>
            <a:endParaRPr lang="es-CL" sz="2400" b="1" dirty="0">
              <a:solidFill>
                <a:schemeClr val="tx1"/>
              </a:solidFill>
            </a:endParaRPr>
          </a:p>
        </p:txBody>
      </p:sp>
      <p:sp>
        <p:nvSpPr>
          <p:cNvPr id="14" name="13 Flecha a la derecha con bandas"/>
          <p:cNvSpPr/>
          <p:nvPr/>
        </p:nvSpPr>
        <p:spPr>
          <a:xfrm rot="10800000">
            <a:off x="3027901" y="3562447"/>
            <a:ext cx="990981" cy="454442"/>
          </a:xfrm>
          <a:prstGeom prst="stripedRightArrow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1029" y="3368755"/>
            <a:ext cx="2402196" cy="954107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¡¡OBLIGACION </a:t>
            </a:r>
          </a:p>
          <a:p>
            <a:r>
              <a:rPr lang="es-C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MORAL!!</a:t>
            </a:r>
            <a:endParaRPr lang="es-CL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4306130" y="3389618"/>
            <a:ext cx="4469378" cy="914400"/>
            <a:chOff x="4306130" y="3389618"/>
            <a:chExt cx="4469378" cy="914400"/>
          </a:xfrm>
          <a:solidFill>
            <a:schemeClr val="accent3"/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4306130" y="3389618"/>
              <a:ext cx="4469378" cy="914400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480046" y="3445932"/>
              <a:ext cx="4104072" cy="830997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CL" sz="2400" b="1" dirty="0"/>
                <a:t>CRECIMIENTO EN </a:t>
              </a:r>
              <a:r>
                <a:rPr lang="es-CL" sz="2400" b="1" dirty="0" smtClean="0"/>
                <a:t> SOCIOS</a:t>
              </a:r>
              <a:endParaRPr lang="es-CL" sz="2400" b="1" dirty="0"/>
            </a:p>
            <a:p>
              <a:r>
                <a:rPr lang="es-CL" sz="2400" b="1" dirty="0" smtClean="0"/>
                <a:t>CRECIMIENTO EN PROYECTOS 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613199" y="159132"/>
            <a:ext cx="1440188" cy="1016196"/>
            <a:chOff x="769955" y="485707"/>
            <a:chExt cx="1440188" cy="1016196"/>
          </a:xfrm>
          <a:solidFill>
            <a:schemeClr val="accent3"/>
          </a:solidFill>
        </p:grpSpPr>
        <p:sp>
          <p:nvSpPr>
            <p:cNvPr id="20" name="19 Hexágono"/>
            <p:cNvSpPr/>
            <p:nvPr/>
          </p:nvSpPr>
          <p:spPr>
            <a:xfrm>
              <a:off x="769955" y="485707"/>
              <a:ext cx="1440188" cy="1016196"/>
            </a:xfrm>
            <a:prstGeom prst="hexagon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99376" y="726283"/>
              <a:ext cx="1126207" cy="461665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CL" sz="2400" b="1" dirty="0" smtClean="0"/>
                <a:t> CAUSA</a:t>
              </a:r>
              <a:endParaRPr lang="es-CL" sz="2400" b="1" dirty="0"/>
            </a:p>
          </p:txBody>
        </p:sp>
      </p:grpSp>
      <p:sp>
        <p:nvSpPr>
          <p:cNvPr id="2" name="1 Flecha abajo"/>
          <p:cNvSpPr/>
          <p:nvPr/>
        </p:nvSpPr>
        <p:spPr>
          <a:xfrm>
            <a:off x="6452616" y="2713354"/>
            <a:ext cx="484632" cy="489204"/>
          </a:xfrm>
          <a:prstGeom prst="downArrow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769955" y="5562599"/>
            <a:ext cx="3240439" cy="830997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Fortalecer el club</a:t>
            </a:r>
          </a:p>
          <a:p>
            <a:r>
              <a:rPr lang="es-CL" sz="2400" b="1" dirty="0" smtClean="0"/>
              <a:t>Mayores oportunidades</a:t>
            </a:r>
            <a:endParaRPr lang="es-CL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875098" y="5408710"/>
            <a:ext cx="2124300" cy="1200329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Servicio</a:t>
            </a:r>
          </a:p>
          <a:p>
            <a:r>
              <a:rPr lang="es-CL" sz="2400" b="1" dirty="0" smtClean="0"/>
              <a:t>Amistad</a:t>
            </a:r>
          </a:p>
          <a:p>
            <a:r>
              <a:rPr lang="es-CL" sz="2400" b="1" dirty="0" smtClean="0"/>
              <a:t>Compañerismo</a:t>
            </a:r>
            <a:endParaRPr lang="es-CL" sz="2400" b="1" dirty="0"/>
          </a:p>
        </p:txBody>
      </p:sp>
      <p:sp>
        <p:nvSpPr>
          <p:cNvPr id="18" name="17 Flecha a la derecha con bandas"/>
          <p:cNvSpPr/>
          <p:nvPr/>
        </p:nvSpPr>
        <p:spPr>
          <a:xfrm>
            <a:off x="2743225" y="1634039"/>
            <a:ext cx="1562905" cy="781082"/>
          </a:xfrm>
          <a:prstGeom prst="stripedRightArrow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Flecha a la derecha con bandas"/>
          <p:cNvSpPr/>
          <p:nvPr/>
        </p:nvSpPr>
        <p:spPr>
          <a:xfrm>
            <a:off x="4393912" y="5715000"/>
            <a:ext cx="978408" cy="484632"/>
          </a:xfrm>
          <a:prstGeom prst="stripedRightArrow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4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2" grpId="0" animBg="1"/>
      <p:bldP spid="4" grpId="0" animBg="1"/>
      <p:bldP spid="5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2133600" cy="365125"/>
          </a:xfrm>
        </p:spPr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9" name="18 Flecha a la derecha con muesca"/>
          <p:cNvSpPr/>
          <p:nvPr/>
        </p:nvSpPr>
        <p:spPr>
          <a:xfrm>
            <a:off x="4106646" y="1851137"/>
            <a:ext cx="2039874" cy="1003445"/>
          </a:xfrm>
          <a:prstGeom prst="notchedRightArrow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ORIGINA</a:t>
            </a:r>
            <a:endParaRPr lang="es-CL" sz="2000" b="1" dirty="0"/>
          </a:p>
        </p:txBody>
      </p:sp>
      <p:grpSp>
        <p:nvGrpSpPr>
          <p:cNvPr id="21" name="20 Grupo"/>
          <p:cNvGrpSpPr/>
          <p:nvPr/>
        </p:nvGrpSpPr>
        <p:grpSpPr>
          <a:xfrm>
            <a:off x="6513649" y="1162361"/>
            <a:ext cx="1919886" cy="2380939"/>
            <a:chOff x="6173612" y="1467161"/>
            <a:chExt cx="1732208" cy="2380939"/>
          </a:xfrm>
          <a:solidFill>
            <a:schemeClr val="accent5">
              <a:lumMod val="75000"/>
            </a:schemeClr>
          </a:solidFill>
        </p:grpSpPr>
        <p:sp>
          <p:nvSpPr>
            <p:cNvPr id="20" name="19 Proceso predefinido"/>
            <p:cNvSpPr/>
            <p:nvPr/>
          </p:nvSpPr>
          <p:spPr>
            <a:xfrm>
              <a:off x="6173612" y="1467161"/>
              <a:ext cx="1732208" cy="2380939"/>
            </a:xfrm>
            <a:prstGeom prst="flowChartPredefinedProcess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000" b="1" dirty="0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6173612" y="1997835"/>
              <a:ext cx="1732208" cy="132343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L" sz="2000" b="1" dirty="0" smtClean="0">
                  <a:solidFill>
                    <a:schemeClr val="bg1"/>
                  </a:solidFill>
                </a:rPr>
                <a:t>Fuerza Superior</a:t>
              </a:r>
            </a:p>
            <a:p>
              <a:r>
                <a:rPr lang="es-CL" sz="2000" b="1" dirty="0" smtClean="0">
                  <a:solidFill>
                    <a:schemeClr val="bg1"/>
                  </a:solidFill>
                </a:rPr>
                <a:t>que</a:t>
              </a:r>
            </a:p>
            <a:p>
              <a:r>
                <a:rPr lang="es-CL" sz="2000" b="1" dirty="0" smtClean="0">
                  <a:solidFill>
                    <a:schemeClr val="bg1"/>
                  </a:solidFill>
                </a:rPr>
                <a:t> genere el cambio</a:t>
              </a:r>
              <a:endParaRPr lang="es-CL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901855" y="3886200"/>
            <a:ext cx="6868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BASAMENTO DE NUESTRA MISIÓN COMO ROTARIOS</a:t>
            </a:r>
          </a:p>
        </p:txBody>
      </p:sp>
      <p:grpSp>
        <p:nvGrpSpPr>
          <p:cNvPr id="23" name="22 Grupo"/>
          <p:cNvGrpSpPr/>
          <p:nvPr/>
        </p:nvGrpSpPr>
        <p:grpSpPr>
          <a:xfrm>
            <a:off x="680039" y="1172347"/>
            <a:ext cx="724173" cy="628649"/>
            <a:chOff x="938165" y="1467161"/>
            <a:chExt cx="724173" cy="628649"/>
          </a:xfrm>
        </p:grpSpPr>
        <p:sp>
          <p:nvSpPr>
            <p:cNvPr id="6" name="5 Elipse"/>
            <p:cNvSpPr/>
            <p:nvPr/>
          </p:nvSpPr>
          <p:spPr>
            <a:xfrm>
              <a:off x="938302" y="1467161"/>
              <a:ext cx="699542" cy="628649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938165" y="1706061"/>
              <a:ext cx="7241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CL" sz="1200" b="1" dirty="0" smtClean="0"/>
                <a:t>Esfuerzo</a:t>
              </a:r>
              <a:endParaRPr lang="es-CL" sz="1200" b="1" dirty="0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908639" y="1839097"/>
            <a:ext cx="724173" cy="628649"/>
            <a:chOff x="938165" y="1467161"/>
            <a:chExt cx="724173" cy="628649"/>
          </a:xfrm>
        </p:grpSpPr>
        <p:sp>
          <p:nvSpPr>
            <p:cNvPr id="25" name="24 Elipse"/>
            <p:cNvSpPr/>
            <p:nvPr/>
          </p:nvSpPr>
          <p:spPr>
            <a:xfrm>
              <a:off x="938302" y="1467161"/>
              <a:ext cx="699542" cy="628649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938165" y="1706061"/>
              <a:ext cx="7241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CL" sz="1200" b="1" dirty="0" smtClean="0"/>
                <a:t>Esfuerzo</a:t>
              </a:r>
              <a:endParaRPr lang="es-CL" sz="1200" b="1" dirty="0"/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756239" y="2505847"/>
            <a:ext cx="724173" cy="628649"/>
            <a:chOff x="938165" y="1467161"/>
            <a:chExt cx="724173" cy="628649"/>
          </a:xfrm>
        </p:grpSpPr>
        <p:sp>
          <p:nvSpPr>
            <p:cNvPr id="28" name="27 Elipse"/>
            <p:cNvSpPr/>
            <p:nvPr/>
          </p:nvSpPr>
          <p:spPr>
            <a:xfrm>
              <a:off x="938302" y="1467161"/>
              <a:ext cx="699542" cy="628649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938165" y="1706061"/>
              <a:ext cx="7241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CL" sz="1200" b="1" dirty="0" smtClean="0"/>
                <a:t>Esfuerzo</a:t>
              </a:r>
              <a:endParaRPr lang="es-CL" sz="1200" b="1" dirty="0"/>
            </a:p>
          </p:txBody>
        </p:sp>
      </p:grpSp>
      <p:sp>
        <p:nvSpPr>
          <p:cNvPr id="31" name="30 Más"/>
          <p:cNvSpPr/>
          <p:nvPr/>
        </p:nvSpPr>
        <p:spPr>
          <a:xfrm>
            <a:off x="113983" y="1743932"/>
            <a:ext cx="661443" cy="780965"/>
          </a:xfrm>
          <a:prstGeom prst="mathPlus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4" name="33 Grupo"/>
          <p:cNvGrpSpPr/>
          <p:nvPr/>
        </p:nvGrpSpPr>
        <p:grpSpPr>
          <a:xfrm>
            <a:off x="6452256" y="4491106"/>
            <a:ext cx="2518441" cy="1950538"/>
            <a:chOff x="6797009" y="4616425"/>
            <a:chExt cx="2518441" cy="1506431"/>
          </a:xfrm>
        </p:grpSpPr>
        <p:sp>
          <p:nvSpPr>
            <p:cNvPr id="32" name="31 CuadroTexto"/>
            <p:cNvSpPr txBox="1"/>
            <p:nvPr/>
          </p:nvSpPr>
          <p:spPr>
            <a:xfrm>
              <a:off x="6934556" y="4625342"/>
              <a:ext cx="2380894" cy="14975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s-CL" sz="20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Polio</a:t>
              </a:r>
            </a:p>
            <a:p>
              <a:pPr algn="l"/>
              <a:r>
                <a:rPr lang="es-CL" sz="20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</a:t>
              </a:r>
              <a:r>
                <a:rPr lang="es-CL" sz="20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esnutrición  infantil</a:t>
              </a:r>
            </a:p>
            <a:p>
              <a:pPr algn="l"/>
              <a:r>
                <a:rPr lang="es-CL" sz="20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Analfabetismo</a:t>
              </a:r>
            </a:p>
            <a:p>
              <a:pPr algn="l"/>
              <a:r>
                <a:rPr lang="es-CL" sz="20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Pobreza</a:t>
              </a:r>
            </a:p>
            <a:p>
              <a:pPr algn="l"/>
              <a:r>
                <a:rPr lang="es-CL" sz="20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Hambre</a:t>
              </a:r>
              <a:endParaRPr lang="es-CL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32 Corchetes"/>
            <p:cNvSpPr/>
            <p:nvPr/>
          </p:nvSpPr>
          <p:spPr>
            <a:xfrm>
              <a:off x="6797009" y="4616425"/>
              <a:ext cx="2183745" cy="1477328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 dirty="0">
                <a:solidFill>
                  <a:srgbClr val="FF3300"/>
                </a:solidFill>
              </a:endParaRPr>
            </a:p>
          </p:txBody>
        </p:sp>
      </p:grpSp>
      <p:sp>
        <p:nvSpPr>
          <p:cNvPr id="4" name="3 Estrella de 5 puntas"/>
          <p:cNvSpPr/>
          <p:nvPr/>
        </p:nvSpPr>
        <p:spPr>
          <a:xfrm>
            <a:off x="2609850" y="1712504"/>
            <a:ext cx="1230096" cy="1236703"/>
          </a:xfrm>
          <a:prstGeom prst="star5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2929208" y="2261197"/>
            <a:ext cx="591380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OBJ.</a:t>
            </a:r>
            <a:endParaRPr lang="es-CL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608318" y="1569644"/>
            <a:ext cx="753882" cy="666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608318" y="2261197"/>
            <a:ext cx="753882" cy="1248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1608318" y="2630529"/>
            <a:ext cx="753882" cy="2450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133033" y="603009"/>
            <a:ext cx="343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i="1" dirty="0" smtClean="0"/>
              <a:t>Rotario argentino ROMULO RAVA:</a:t>
            </a:r>
            <a:endParaRPr lang="es-CL" b="1" i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138757" y="160728"/>
            <a:ext cx="4588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EL MUNDO NECESITA DE CAMBIOS</a:t>
            </a:r>
            <a:endParaRPr lang="es-CL" sz="2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107665" y="5264651"/>
            <a:ext cx="522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 DE TODA SITUACION ADVERSA</a:t>
            </a:r>
            <a:endParaRPr lang="es-C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63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0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/>
      <p:bldP spid="31" grpId="0" animBg="1"/>
      <p:bldP spid="4" grpId="0" animBg="1"/>
      <p:bldP spid="8" grpId="0"/>
      <p:bldP spid="2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122" name="Picture 2" descr="C:\Users\RAFAEL RIVAS\Desktop\ser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" y="4000500"/>
            <a:ext cx="4403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RAFAEL RIVAS\Desktop\20080426_NP_0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6" y="221057"/>
            <a:ext cx="4425964" cy="288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RAFAEL RIVAS\Desktop\20090317_DO_1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221057"/>
            <a:ext cx="4571999" cy="288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RAFAEL RIVAS\Desktop\20100201_GT_1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50" y="4000500"/>
            <a:ext cx="45431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23163" y="3156811"/>
            <a:ext cx="75890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¡¡Obligados a sumar esfuerzos!!</a:t>
            </a:r>
            <a:endParaRPr lang="es-CL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1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952751" y="555672"/>
            <a:ext cx="3009899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ES" sz="4000" b="1" dirty="0" smtClean="0">
                <a:solidFill>
                  <a:srgbClr val="C00000"/>
                </a:solidFill>
              </a:rPr>
              <a:t>INDICE</a:t>
            </a:r>
            <a:endParaRPr lang="es-ES" sz="4000" b="1" dirty="0">
              <a:solidFill>
                <a:srgbClr val="C0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2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507275" y="1607595"/>
            <a:ext cx="82677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indent="-432000" algn="just">
              <a:lnSpc>
                <a:spcPct val="1500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s-ES" sz="2800" b="1" dirty="0" smtClean="0">
                <a:solidFill>
                  <a:srgbClr val="000099"/>
                </a:solidFill>
                <a:latin typeface="+mj-lt"/>
              </a:rPr>
              <a:t>RESEÑA SOBRE EL CUADRO SOCIAL DEL DISTRITO</a:t>
            </a:r>
          </a:p>
          <a:p>
            <a:pPr marL="432000" indent="-432000" algn="just">
              <a:lnSpc>
                <a:spcPct val="1500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s-ES" sz="2800" b="1" dirty="0" smtClean="0">
                <a:solidFill>
                  <a:srgbClr val="000099"/>
                </a:solidFill>
                <a:latin typeface="+mj-lt"/>
              </a:rPr>
              <a:t>NECESIDAD DE AUMENTAR LA MEMBRESÍA</a:t>
            </a:r>
          </a:p>
          <a:p>
            <a:pPr marL="432000" indent="-432000" algn="just">
              <a:lnSpc>
                <a:spcPct val="1500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s-ES" sz="2800" b="1" dirty="0" smtClean="0">
                <a:solidFill>
                  <a:srgbClr val="000099"/>
                </a:solidFill>
                <a:latin typeface="+mj-lt"/>
              </a:rPr>
              <a:t>ESTANCAMIENTO DEL CRECIMIENTO DE LA MEMBRESÍA</a:t>
            </a:r>
          </a:p>
          <a:p>
            <a:pPr marL="432000" indent="-432000" algn="just">
              <a:lnSpc>
                <a:spcPct val="1500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s-ES" sz="2800" b="1" dirty="0" smtClean="0">
                <a:solidFill>
                  <a:srgbClr val="000099"/>
                </a:solidFill>
                <a:latin typeface="+mj-lt"/>
              </a:rPr>
              <a:t>CÓMO Y CON QUIÉNES CRECER</a:t>
            </a:r>
          </a:p>
          <a:p>
            <a:pPr marL="432000" indent="-432000" algn="just">
              <a:lnSpc>
                <a:spcPct val="1500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s-ES" sz="2800" b="1" dirty="0" smtClean="0">
                <a:solidFill>
                  <a:srgbClr val="000099"/>
                </a:solidFill>
                <a:latin typeface="+mj-lt"/>
              </a:rPr>
              <a:t>CONCLUSIONES</a:t>
            </a:r>
            <a:endParaRPr lang="es-ES" sz="28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s-ES" sz="28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2958185" y="4201149"/>
            <a:ext cx="4954241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endParaRPr lang="es-CL" sz="2400" b="1" dirty="0" smtClean="0"/>
          </a:p>
          <a:p>
            <a:r>
              <a:rPr lang="es-CL" sz="2400" b="1" dirty="0" smtClean="0"/>
              <a:t>Sin impacto positivo en la comunidad</a:t>
            </a:r>
          </a:p>
          <a:p>
            <a:r>
              <a:rPr lang="es-CL" sz="2400" b="1" dirty="0" smtClean="0"/>
              <a:t>Deja de cumplir con su razón de ser</a:t>
            </a:r>
          </a:p>
          <a:p>
            <a:endParaRPr lang="es-CL" sz="2400" b="1" dirty="0"/>
          </a:p>
        </p:txBody>
      </p:sp>
      <p:grpSp>
        <p:nvGrpSpPr>
          <p:cNvPr id="19" name="18 Grupo"/>
          <p:cNvGrpSpPr/>
          <p:nvPr/>
        </p:nvGrpSpPr>
        <p:grpSpPr>
          <a:xfrm>
            <a:off x="809769" y="2753349"/>
            <a:ext cx="2401850" cy="914400"/>
            <a:chOff x="659387" y="5619750"/>
            <a:chExt cx="2401850" cy="914400"/>
          </a:xfrm>
          <a:solidFill>
            <a:srgbClr val="C0C0C0"/>
          </a:solidFill>
        </p:grpSpPr>
        <p:sp>
          <p:nvSpPr>
            <p:cNvPr id="18" name="17 Rectángulo redondeado"/>
            <p:cNvSpPr/>
            <p:nvPr/>
          </p:nvSpPr>
          <p:spPr>
            <a:xfrm>
              <a:off x="659387" y="5619750"/>
              <a:ext cx="2401850" cy="914400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931863" y="5641567"/>
              <a:ext cx="2007281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CL" sz="2400" b="1" dirty="0" smtClean="0"/>
                <a:t>Asociación de </a:t>
              </a:r>
            </a:p>
            <a:p>
              <a:r>
                <a:rPr lang="es-CL" sz="2400" b="1" dirty="0" smtClean="0"/>
                <a:t>nostálgicos</a:t>
              </a:r>
              <a:endParaRPr lang="es-CL" sz="2400" b="1" dirty="0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418549" y="915916"/>
            <a:ext cx="39439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L" sz="2800" b="1" dirty="0" smtClean="0">
                <a:solidFill>
                  <a:schemeClr val="tx2">
                    <a:lumMod val="50000"/>
                  </a:schemeClr>
                </a:solidFill>
              </a:rPr>
              <a:t>Disminución de socios</a:t>
            </a:r>
          </a:p>
          <a:p>
            <a:pPr algn="l"/>
            <a:r>
              <a:rPr lang="es-CL" sz="2800" b="1" dirty="0" smtClean="0">
                <a:solidFill>
                  <a:schemeClr val="tx2">
                    <a:lumMod val="50000"/>
                  </a:schemeClr>
                </a:solidFill>
              </a:rPr>
              <a:t>Incapacidad para conservación a los socios</a:t>
            </a:r>
            <a:endParaRPr lang="es-CL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486508" y="1170618"/>
            <a:ext cx="333681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C00000"/>
                </a:solidFill>
              </a:rPr>
              <a:t>SU ACCIÓN DE SERVICIO </a:t>
            </a:r>
          </a:p>
          <a:p>
            <a:r>
              <a:rPr lang="es-CL" sz="2400" b="1" dirty="0" smtClean="0">
                <a:solidFill>
                  <a:srgbClr val="C00000"/>
                </a:solidFill>
              </a:rPr>
              <a:t>LANGUIDECERÁ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23" name="22 Igual que"/>
          <p:cNvSpPr/>
          <p:nvPr/>
        </p:nvSpPr>
        <p:spPr>
          <a:xfrm>
            <a:off x="4440240" y="1231731"/>
            <a:ext cx="652339" cy="600165"/>
          </a:xfrm>
          <a:prstGeom prst="mathEqual">
            <a:avLst/>
          </a:prstGeom>
          <a:solidFill>
            <a:schemeClr val="accent1">
              <a:lumMod val="50000"/>
            </a:schemeClr>
          </a:solidFill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3 Flecha doblada hacia arriba"/>
          <p:cNvSpPr/>
          <p:nvPr/>
        </p:nvSpPr>
        <p:spPr>
          <a:xfrm rot="10800000" flipH="1">
            <a:off x="4140669" y="3124200"/>
            <a:ext cx="1498131" cy="972799"/>
          </a:xfrm>
          <a:prstGeom prst="bent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CuadroTexto"/>
          <p:cNvSpPr txBox="1"/>
          <p:nvPr/>
        </p:nvSpPr>
        <p:spPr>
          <a:xfrm>
            <a:off x="92204" y="188423"/>
            <a:ext cx="1619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EGD Eric </a:t>
            </a:r>
            <a:r>
              <a:rPr lang="es-CL" b="1" dirty="0" err="1" smtClean="0"/>
              <a:t>Krum</a:t>
            </a:r>
            <a:r>
              <a:rPr lang="es-CL" b="1" dirty="0" smtClean="0"/>
              <a:t>: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49448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11" grpId="0"/>
      <p:bldP spid="2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38250" y="374968"/>
            <a:ext cx="66659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ES" sz="40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21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14" name="11 Título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</p:spPr>
        <p:txBody>
          <a:bodyPr/>
          <a:lstStyle/>
          <a:p>
            <a:r>
              <a:rPr lang="es-EC" b="1" dirty="0" smtClean="0">
                <a:solidFill>
                  <a:srgbClr val="C00000"/>
                </a:solidFill>
              </a:rPr>
              <a:t>¿Por qué no crecemos?</a:t>
            </a:r>
            <a:endParaRPr lang="es-EC" dirty="0">
              <a:solidFill>
                <a:srgbClr val="C00000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781051"/>
            <a:ext cx="8229600" cy="12001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C" sz="2400" b="1" dirty="0" smtClean="0">
                <a:latin typeface="+mj-lt"/>
              </a:rPr>
              <a:t>DEFICIENTE EVALUACIÓN Y SELECCIÓN DE CANDIDATOS A SOCIOS ROTARIOS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57200" y="2847559"/>
            <a:ext cx="32619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CL" sz="2400" b="1" i="1" dirty="0" smtClean="0"/>
              <a:t>Crecimiento con calidad</a:t>
            </a:r>
          </a:p>
          <a:p>
            <a:pPr algn="l"/>
            <a:r>
              <a:rPr lang="es-CL" sz="2400" b="1" i="1" dirty="0" smtClean="0"/>
              <a:t>- Estudio Clasificaciones</a:t>
            </a:r>
          </a:p>
          <a:p>
            <a:pPr algn="l"/>
            <a:r>
              <a:rPr lang="es-CL" sz="2400" b="1" i="1" dirty="0" smtClean="0"/>
              <a:t>- Perfil del socios rotario</a:t>
            </a:r>
          </a:p>
          <a:p>
            <a:pPr algn="l"/>
            <a:r>
              <a:rPr lang="es-CL" sz="2400" b="1" i="1" dirty="0" smtClean="0"/>
              <a:t>- Comité socios</a:t>
            </a:r>
            <a:endParaRPr lang="es-CL" sz="2400" b="1" i="1" dirty="0"/>
          </a:p>
        </p:txBody>
      </p:sp>
      <p:grpSp>
        <p:nvGrpSpPr>
          <p:cNvPr id="4" name="3 Grupo"/>
          <p:cNvGrpSpPr/>
          <p:nvPr/>
        </p:nvGrpSpPr>
        <p:grpSpPr>
          <a:xfrm>
            <a:off x="4352924" y="2038349"/>
            <a:ext cx="4341217" cy="3556001"/>
            <a:chOff x="4352924" y="2038349"/>
            <a:chExt cx="4341217" cy="3556001"/>
          </a:xfrm>
        </p:grpSpPr>
        <p:pic>
          <p:nvPicPr>
            <p:cNvPr id="2050" name="Picture 2" descr="C:\Users\RAFAEL RIVAS\Desktop\imag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2924" y="2038349"/>
              <a:ext cx="4341217" cy="352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2 Rectángulo"/>
            <p:cNvSpPr/>
            <p:nvPr/>
          </p:nvSpPr>
          <p:spPr>
            <a:xfrm>
              <a:off x="4352925" y="5219700"/>
              <a:ext cx="4333082" cy="37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3012238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build="p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38250" y="374968"/>
            <a:ext cx="66659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ES" sz="40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22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81001" y="1349534"/>
            <a:ext cx="8267700" cy="97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538163" algn="ctr">
              <a:spcBef>
                <a:spcPts val="0"/>
              </a:spcBef>
              <a:buNone/>
            </a:pPr>
            <a:endParaRPr lang="es-ES" sz="5400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647700" y="1162051"/>
            <a:ext cx="7446963" cy="11620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C" sz="2400" b="1" dirty="0" smtClean="0">
                <a:latin typeface="+mj-lt"/>
              </a:rPr>
              <a:t>FALTA DE ORIENTACIÓN Y CAPACITACIÓN A ROTARIOS NUEVOS</a:t>
            </a:r>
          </a:p>
        </p:txBody>
      </p:sp>
      <p:pic>
        <p:nvPicPr>
          <p:cNvPr id="2050" name="Picture 2" descr="C:\Users\RAFAEL RIVAS\Desktop\imagenes\DevelopLeadershipsSkills_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107" y="1939925"/>
            <a:ext cx="5219699" cy="391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49979" y="-2930"/>
            <a:ext cx="5600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¿Por qué no crecemos?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1295" y="2980045"/>
            <a:ext cx="38720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CL" sz="2400" b="1" i="1" dirty="0" smtClean="0"/>
              <a:t>- Ambiente de amistad</a:t>
            </a:r>
          </a:p>
          <a:p>
            <a:pPr algn="l"/>
            <a:r>
              <a:rPr lang="es-CL" sz="2400" b="1" i="1" dirty="0" smtClean="0"/>
              <a:t>- Sin actividades importantes</a:t>
            </a:r>
          </a:p>
          <a:p>
            <a:pPr algn="l"/>
            <a:r>
              <a:rPr lang="es-CL" sz="2400" b="1" i="1" dirty="0" smtClean="0"/>
              <a:t>- Programa capacitación</a:t>
            </a:r>
          </a:p>
          <a:p>
            <a:pPr algn="l"/>
            <a:r>
              <a:rPr lang="es-CL" sz="2400" b="1" i="1" dirty="0" smtClean="0"/>
              <a:t>- Adaptación como socio</a:t>
            </a:r>
            <a:endParaRPr lang="es-CL" sz="2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7" grpId="0" build="p"/>
      <p:bldP spid="10" grpId="0" build="p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38250" y="374968"/>
            <a:ext cx="66659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ES" sz="40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23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81001" y="374967"/>
            <a:ext cx="8267700" cy="219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538163" algn="ctr">
              <a:spcBef>
                <a:spcPts val="0"/>
              </a:spcBef>
              <a:buNone/>
            </a:pPr>
            <a:endParaRPr lang="es-ES" sz="5400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</p:spPr>
        <p:txBody>
          <a:bodyPr/>
          <a:lstStyle/>
          <a:p>
            <a:r>
              <a:rPr lang="es-EC" b="1" dirty="0" smtClean="0">
                <a:solidFill>
                  <a:srgbClr val="C00000"/>
                </a:solidFill>
              </a:rPr>
              <a:t>¿Por qué no crecemos?</a:t>
            </a:r>
            <a:endParaRPr lang="es-EC" dirty="0">
              <a:solidFill>
                <a:srgbClr val="C00000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1009651"/>
            <a:ext cx="8229600" cy="1219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C" sz="2400" b="1" dirty="0" smtClean="0">
                <a:latin typeface="+mj-lt"/>
              </a:rPr>
              <a:t>INEXISTENCIA DE CAPACITACION PARA ROTARIOS </a:t>
            </a:r>
          </a:p>
          <a:p>
            <a:pPr>
              <a:lnSpc>
                <a:spcPct val="150000"/>
              </a:lnSpc>
            </a:pPr>
            <a:r>
              <a:rPr lang="es-EC" sz="2400" b="1" dirty="0" smtClean="0">
                <a:latin typeface="+mj-lt"/>
              </a:rPr>
              <a:t>Socios nuevos</a:t>
            </a:r>
          </a:p>
          <a:p>
            <a:pPr>
              <a:lnSpc>
                <a:spcPct val="150000"/>
              </a:lnSpc>
            </a:pPr>
            <a:r>
              <a:rPr lang="es-EC" sz="2400" b="1" dirty="0" smtClean="0">
                <a:latin typeface="+mj-lt"/>
              </a:rPr>
              <a:t>Socios antiguos</a:t>
            </a:r>
          </a:p>
        </p:txBody>
      </p:sp>
      <p:pic>
        <p:nvPicPr>
          <p:cNvPr id="3074" name="Picture 2" descr="C:\Users\RAFAEL RIVAS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188" y="2129432"/>
            <a:ext cx="5057616" cy="351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-46212" y="3348632"/>
            <a:ext cx="39884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i="1" dirty="0" smtClean="0"/>
              <a:t>EDUCACION CONTINUA</a:t>
            </a:r>
          </a:p>
          <a:p>
            <a:pPr algn="l"/>
            <a:r>
              <a:rPr lang="es-CL" sz="2400" b="1" i="1" dirty="0" smtClean="0"/>
              <a:t>- INNOVACIONES EN NORMAS</a:t>
            </a:r>
          </a:p>
          <a:p>
            <a:pPr algn="l"/>
            <a:r>
              <a:rPr lang="es-CL" sz="2400" b="1" i="1" dirty="0" smtClean="0"/>
              <a:t>- REUNIONES SEMANALES</a:t>
            </a:r>
          </a:p>
          <a:p>
            <a:pPr algn="l"/>
            <a:r>
              <a:rPr lang="es-CL" sz="2400" b="1" i="1" dirty="0" smtClean="0"/>
              <a:t>- REUNIONES ESPECIALES</a:t>
            </a:r>
            <a:endParaRPr lang="es-CL" sz="2400" b="1" i="1" dirty="0"/>
          </a:p>
        </p:txBody>
      </p:sp>
    </p:spTree>
    <p:extLst>
      <p:ext uri="{BB962C8B-B14F-4D97-AF65-F5344CB8AC3E}">
        <p14:creationId xmlns:p14="http://schemas.microsoft.com/office/powerpoint/2010/main" val="574541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7" grpId="0" build="p"/>
      <p:bldP spid="12" grpId="0"/>
      <p:bldP spid="10" grpId="0" build="p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38250" y="374968"/>
            <a:ext cx="66659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ES" sz="40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24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</p:spPr>
        <p:txBody>
          <a:bodyPr/>
          <a:lstStyle/>
          <a:p>
            <a:r>
              <a:rPr lang="es-EC" b="1" dirty="0" smtClean="0">
                <a:solidFill>
                  <a:srgbClr val="C00000"/>
                </a:solidFill>
              </a:rPr>
              <a:t>¿Por qué no crecemos?</a:t>
            </a:r>
            <a:endParaRPr lang="es-EC" dirty="0">
              <a:solidFill>
                <a:srgbClr val="C00000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933451"/>
            <a:ext cx="8229600" cy="51434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s-EC" sz="2400" b="1" dirty="0" smtClean="0">
                <a:latin typeface="+mj-lt"/>
              </a:rPr>
              <a:t>EL CLUB NECESITA DE PROYECTOS DE SERVICIO ATRACTIVOS </a:t>
            </a:r>
          </a:p>
        </p:txBody>
      </p:sp>
      <p:pic>
        <p:nvPicPr>
          <p:cNvPr id="8" name="Picture 2" descr="C:\Users\RAFAEL RIVAS\Desktop\imagenes\DSC08437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827611"/>
            <a:ext cx="4471984" cy="335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341179" y="5138143"/>
            <a:ext cx="6605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s-CL" b="1" i="1" dirty="0" smtClean="0"/>
          </a:p>
          <a:p>
            <a:pPr algn="l"/>
            <a:r>
              <a:rPr lang="es-CL" b="1" i="1" dirty="0" smtClean="0"/>
              <a:t>- DE UTILIDAD  PARA LA COMUNIDAD. ATRAEN  A FUTUROS SOCIOS</a:t>
            </a:r>
            <a:endParaRPr lang="es-CL" b="1" i="1" dirty="0"/>
          </a:p>
        </p:txBody>
      </p:sp>
      <p:pic>
        <p:nvPicPr>
          <p:cNvPr id="3074" name="Picture 2" descr="C:\Users\RAFAEL RIVAS\Desktop\Silla-Wheelchair-Found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77" y="1558488"/>
            <a:ext cx="4359649" cy="36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063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12" grpId="0"/>
      <p:bldP spid="10" grpId="0" build="p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3 CuadroTexto"/>
          <p:cNvSpPr txBox="1"/>
          <p:nvPr/>
        </p:nvSpPr>
        <p:spPr>
          <a:xfrm>
            <a:off x="2556059" y="133350"/>
            <a:ext cx="37594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¿Cómo crecer?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0374" y="914400"/>
            <a:ext cx="5526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0070C0"/>
                </a:solidFill>
              </a:rPr>
              <a:t>Participación en las reuniones semanales</a:t>
            </a:r>
            <a:endParaRPr lang="es-CL" sz="2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RAFAEL RIVA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70" y="1995487"/>
            <a:ext cx="6721360" cy="362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2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b="1" smtClean="0"/>
              <a:pPr>
                <a:defRPr/>
              </a:pPr>
              <a:t>26</a:t>
            </a:fld>
            <a:endParaRPr lang="en-US" b="1"/>
          </a:p>
        </p:txBody>
      </p:sp>
      <p:sp>
        <p:nvSpPr>
          <p:cNvPr id="4" name="3 CuadroTexto"/>
          <p:cNvSpPr txBox="1"/>
          <p:nvPr/>
        </p:nvSpPr>
        <p:spPr>
          <a:xfrm>
            <a:off x="2631142" y="133350"/>
            <a:ext cx="36092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¿Cómo crecer?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1101" y="1835437"/>
            <a:ext cx="1924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FF0000"/>
                </a:solidFill>
              </a:rPr>
              <a:t>Espíritu de las Reuniones semanales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69004" y="1659582"/>
            <a:ext cx="37240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CL" sz="2400" b="1" dirty="0" smtClean="0"/>
              <a:t>Encuentro de amigos</a:t>
            </a:r>
          </a:p>
          <a:p>
            <a:pPr algn="l"/>
            <a:r>
              <a:rPr lang="es-CL" sz="2400" b="1" dirty="0" smtClean="0"/>
              <a:t>Espacios para comentarios</a:t>
            </a:r>
          </a:p>
          <a:p>
            <a:pPr algn="l"/>
            <a:r>
              <a:rPr lang="es-CL" sz="2400" b="1" dirty="0" smtClean="0"/>
              <a:t>Fomentar debate</a:t>
            </a:r>
          </a:p>
          <a:p>
            <a:pPr algn="l"/>
            <a:r>
              <a:rPr lang="es-CL" sz="2400" b="1" dirty="0" smtClean="0"/>
              <a:t>Inducir intercambio opinión</a:t>
            </a:r>
          </a:p>
          <a:p>
            <a:pPr algn="l"/>
            <a:r>
              <a:rPr lang="es-CL" sz="2400" b="1" dirty="0" smtClean="0"/>
              <a:t>Aportes de ideas</a:t>
            </a:r>
          </a:p>
          <a:p>
            <a:pPr algn="l"/>
            <a:r>
              <a:rPr lang="es-CL" sz="2400" b="1" dirty="0" smtClean="0"/>
              <a:t>Generar clima de amigos</a:t>
            </a:r>
            <a:endParaRPr lang="es-CL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057367" y="4560688"/>
            <a:ext cx="5049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0070C0"/>
                </a:solidFill>
              </a:rPr>
              <a:t>EJEMPLO E IMAGEN DE LOS ROTARIOS</a:t>
            </a:r>
            <a:endParaRPr lang="es-CL" sz="2400" b="1" dirty="0">
              <a:solidFill>
                <a:srgbClr val="0070C0"/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3867148" y="2034748"/>
            <a:ext cx="725606" cy="1546652"/>
            <a:chOff x="4038598" y="1844248"/>
            <a:chExt cx="725606" cy="1546652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4038598" y="1844248"/>
              <a:ext cx="725606" cy="8037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flipH="1">
              <a:off x="4038598" y="2647950"/>
              <a:ext cx="725606" cy="74295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156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3 CuadroTexto"/>
          <p:cNvSpPr txBox="1"/>
          <p:nvPr/>
        </p:nvSpPr>
        <p:spPr>
          <a:xfrm>
            <a:off x="831273" y="-90785"/>
            <a:ext cx="7475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¿A quienes podemos ingresar?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0866" y="1345285"/>
            <a:ext cx="2430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PERSONAS ADULTAS</a:t>
            </a:r>
            <a:endParaRPr lang="es-CL" sz="2000" b="1" dirty="0" smtClean="0"/>
          </a:p>
          <a:p>
            <a:r>
              <a:rPr lang="es-CL" sz="2000" b="1" dirty="0" smtClean="0"/>
              <a:t>Buena conducta </a:t>
            </a:r>
          </a:p>
          <a:p>
            <a:r>
              <a:rPr lang="es-CL" sz="2000" b="1" dirty="0" smtClean="0"/>
              <a:t>Buena reputación      en negocios, vida privada, profesión y en la comunidad</a:t>
            </a:r>
            <a:endParaRPr lang="es-CL" sz="2000" b="1" dirty="0"/>
          </a:p>
        </p:txBody>
      </p:sp>
      <p:pic>
        <p:nvPicPr>
          <p:cNvPr id="3074" name="Picture 2" descr="C:\Users\RAFAEL RIVAS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142999"/>
            <a:ext cx="2185988" cy="292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26876" y="891699"/>
            <a:ext cx="31277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L" sz="2000" b="1" dirty="0" smtClean="0">
                <a:solidFill>
                  <a:srgbClr val="FF0000"/>
                </a:solidFill>
              </a:rPr>
              <a:t>Puesto importante </a:t>
            </a:r>
            <a:r>
              <a:rPr lang="es-CL" sz="2000" b="1" dirty="0" smtClean="0"/>
              <a:t>con funciones ejecutivas. Autoridad discrecional</a:t>
            </a:r>
          </a:p>
          <a:p>
            <a:pPr algn="l"/>
            <a:endParaRPr lang="es-CL" sz="2000" b="1" dirty="0" smtClean="0"/>
          </a:p>
          <a:p>
            <a:pPr algn="l"/>
            <a:r>
              <a:rPr lang="es-CL" sz="2000" b="1" dirty="0"/>
              <a:t>D</a:t>
            </a:r>
            <a:r>
              <a:rPr lang="es-CL" sz="2000" b="1" dirty="0" smtClean="0"/>
              <a:t>esempeñarse como </a:t>
            </a:r>
            <a:r>
              <a:rPr lang="es-CL" sz="2000" b="1" dirty="0" smtClean="0">
                <a:solidFill>
                  <a:srgbClr val="FF0000"/>
                </a:solidFill>
              </a:rPr>
              <a:t>dirigente</a:t>
            </a:r>
            <a:r>
              <a:rPr lang="es-CL" sz="2000" b="1" dirty="0" smtClean="0"/>
              <a:t> en la comunidad</a:t>
            </a:r>
          </a:p>
          <a:p>
            <a:pPr algn="l"/>
            <a:endParaRPr lang="es-CL" sz="2000" b="1" dirty="0" smtClean="0"/>
          </a:p>
          <a:p>
            <a:pPr algn="l"/>
            <a:r>
              <a:rPr lang="es-CL" sz="2000" b="1" dirty="0" smtClean="0"/>
              <a:t>Ex participante en programas de </a:t>
            </a:r>
            <a:r>
              <a:rPr lang="es-CL" sz="2000" b="1" dirty="0" smtClean="0">
                <a:solidFill>
                  <a:srgbClr val="FF0000"/>
                </a:solidFill>
              </a:rPr>
              <a:t>LFR</a:t>
            </a:r>
          </a:p>
          <a:p>
            <a:pPr algn="l"/>
            <a:endParaRPr lang="es-CL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826451" y="4466657"/>
            <a:ext cx="73862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ADEMAS</a:t>
            </a:r>
            <a:r>
              <a:rPr lang="es-CL" sz="2000" b="1" dirty="0" smtClean="0"/>
              <a:t> </a:t>
            </a:r>
            <a:r>
              <a:rPr lang="es-CL" sz="2000" b="1" dirty="0" smtClean="0">
                <a:solidFill>
                  <a:srgbClr val="FF0000"/>
                </a:solidFill>
              </a:rPr>
              <a:t>Demostrar dedicación al Servicio;</a:t>
            </a:r>
          </a:p>
          <a:p>
            <a:r>
              <a:rPr lang="es-CL" sz="2000" b="1" dirty="0" smtClean="0"/>
              <a:t>dispuesto a cumplir con su asistencia en reuniones y proyectos, de</a:t>
            </a:r>
          </a:p>
          <a:p>
            <a:r>
              <a:rPr lang="es-CL" sz="2000" b="1" dirty="0"/>
              <a:t>e</a:t>
            </a:r>
            <a:r>
              <a:rPr lang="es-CL" sz="2000" b="1" dirty="0" smtClean="0"/>
              <a:t>star al día en los compromisos que fije el Club</a:t>
            </a:r>
          </a:p>
          <a:p>
            <a:r>
              <a:rPr lang="es-CL" sz="2000" b="1" dirty="0" smtClean="0"/>
              <a:t>Residir o trabajar en la zona del club o próxima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4663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3 CuadroTexto"/>
          <p:cNvSpPr txBox="1"/>
          <p:nvPr/>
        </p:nvSpPr>
        <p:spPr>
          <a:xfrm>
            <a:off x="716973" y="23515"/>
            <a:ext cx="7475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¿A quienes podemos ingresar?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69907" y="1016347"/>
            <a:ext cx="453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Crecer </a:t>
            </a:r>
            <a:r>
              <a:rPr lang="es-CL" sz="2400" b="1" dirty="0" smtClean="0">
                <a:solidFill>
                  <a:srgbClr val="FF0000"/>
                </a:solidFill>
              </a:rPr>
              <a:t>en CANTIDAD </a:t>
            </a:r>
            <a:r>
              <a:rPr lang="es-CL" sz="2400" b="1" dirty="0" smtClean="0"/>
              <a:t>con </a:t>
            </a:r>
            <a:r>
              <a:rPr lang="es-CL" sz="2400" b="1" dirty="0" smtClean="0">
                <a:solidFill>
                  <a:srgbClr val="FF0000"/>
                </a:solidFill>
              </a:rPr>
              <a:t>CALIDAD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51" y="2292101"/>
            <a:ext cx="3867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L" sz="2200" b="1" dirty="0" smtClean="0">
                <a:solidFill>
                  <a:srgbClr val="7030A0"/>
                </a:solidFill>
              </a:rPr>
              <a:t>“Rotarios que no habiendo ingresado a un club, viven en nuestras comunidades”. </a:t>
            </a:r>
            <a:endParaRPr lang="es-CL" sz="2200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RAFAEL RIVA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896" y="2171700"/>
            <a:ext cx="4380982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42249" y="3615539"/>
            <a:ext cx="4339993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s-CL" sz="2200" b="1" dirty="0" smtClean="0">
                <a:solidFill>
                  <a:srgbClr val="7030A0"/>
                </a:solidFill>
              </a:rPr>
              <a:t>Hombres y mujeres con liderazgo</a:t>
            </a:r>
          </a:p>
          <a:p>
            <a:pPr algn="l"/>
            <a:r>
              <a:rPr lang="es-CL" sz="2200" b="1" dirty="0" smtClean="0">
                <a:solidFill>
                  <a:srgbClr val="7030A0"/>
                </a:solidFill>
              </a:rPr>
              <a:t>Intachable comportamiento ético en    su vida personal, profesional   y pública. Con vocación de servicio</a:t>
            </a:r>
          </a:p>
        </p:txBody>
      </p:sp>
    </p:spTree>
    <p:extLst>
      <p:ext uri="{BB962C8B-B14F-4D97-AF65-F5344CB8AC3E}">
        <p14:creationId xmlns:p14="http://schemas.microsoft.com/office/powerpoint/2010/main" val="18645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3 CuadroTexto"/>
          <p:cNvSpPr txBox="1"/>
          <p:nvPr/>
        </p:nvSpPr>
        <p:spPr>
          <a:xfrm>
            <a:off x="1520879" y="328315"/>
            <a:ext cx="5867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Nuestra responsabilidad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47492" y="2311747"/>
            <a:ext cx="3610758" cy="335906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CL" sz="2400" b="1" dirty="0" smtClean="0"/>
              <a:t>Responsabilidad</a:t>
            </a:r>
            <a:r>
              <a:rPr lang="es-CL" sz="2400" b="1" dirty="0">
                <a:sym typeface="Wingdings" panose="05000000000000000000" pitchFamily="2" charset="2"/>
              </a:rPr>
              <a:t> </a:t>
            </a:r>
            <a:r>
              <a:rPr lang="es-CL" sz="2400" b="1" dirty="0" smtClean="0">
                <a:sym typeface="Wingdings" panose="05000000000000000000" pitchFamily="2" charset="2"/>
              </a:rPr>
              <a:t>de todos:</a:t>
            </a:r>
          </a:p>
          <a:p>
            <a:pPr algn="l">
              <a:lnSpc>
                <a:spcPct val="150000"/>
              </a:lnSpc>
            </a:pPr>
            <a:r>
              <a:rPr lang="es-CL" sz="2400" b="1" dirty="0" smtClean="0">
                <a:sym typeface="Wingdings" panose="05000000000000000000" pitchFamily="2" charset="2"/>
              </a:rPr>
              <a:t>U</a:t>
            </a:r>
            <a:r>
              <a:rPr lang="es-CL" sz="2400" b="1" dirty="0" smtClean="0"/>
              <a:t>bicarlos, identificarlos y convencerlos.</a:t>
            </a:r>
          </a:p>
          <a:p>
            <a:pPr algn="l">
              <a:lnSpc>
                <a:spcPct val="150000"/>
              </a:lnSpc>
            </a:pPr>
            <a:r>
              <a:rPr lang="es-CL" sz="2400" b="1" dirty="0" smtClean="0"/>
              <a:t>Búsqueda permanente de candidatos,</a:t>
            </a:r>
          </a:p>
          <a:p>
            <a:pPr algn="l">
              <a:lnSpc>
                <a:spcPct val="150000"/>
              </a:lnSpc>
            </a:pPr>
            <a:r>
              <a:rPr lang="es-CL" sz="2400" b="1" dirty="0" smtClean="0"/>
              <a:t>Para unirlos al servicio.</a:t>
            </a:r>
            <a:endParaRPr lang="es-CL" sz="2400" b="1" dirty="0"/>
          </a:p>
        </p:txBody>
      </p:sp>
      <p:pic>
        <p:nvPicPr>
          <p:cNvPr id="5122" name="Picture 2" descr="C:\Users\RAFAEL RIVAS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17" y="1628774"/>
            <a:ext cx="4370271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92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" name="Picture 2" descr="C:\Users\RAFAEL RIVAS\Desktop\WelcomeToRotary_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3803"/>
            <a:ext cx="7124700" cy="543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00054" y="405884"/>
            <a:ext cx="7458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b="1" dirty="0" smtClean="0">
                <a:solidFill>
                  <a:srgbClr val="C00000"/>
                </a:solidFill>
              </a:rPr>
              <a:t>CUADRO SOCIAL…. ¡LO MÁS IMPORTANTE!</a:t>
            </a:r>
            <a:endParaRPr lang="es-CL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5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857252" y="5008188"/>
            <a:ext cx="751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2060"/>
                </a:solidFill>
              </a:rPr>
              <a:t>Un Cuadro </a:t>
            </a:r>
            <a:r>
              <a:rPr lang="es-CL" sz="2400" b="1" dirty="0">
                <a:solidFill>
                  <a:srgbClr val="002060"/>
                </a:solidFill>
              </a:rPr>
              <a:t>S</a:t>
            </a:r>
            <a:r>
              <a:rPr lang="es-CL" sz="2400" b="1" dirty="0" smtClean="0">
                <a:solidFill>
                  <a:srgbClr val="002060"/>
                </a:solidFill>
              </a:rPr>
              <a:t>ocial activo, adecuado en cantidad y calidad, garantiza la existencia del club a lo largo de los años</a:t>
            </a:r>
            <a:endParaRPr lang="es-CL" sz="2400" b="1" dirty="0">
              <a:solidFill>
                <a:srgbClr val="00206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52" y="3598024"/>
            <a:ext cx="7514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2060"/>
                </a:solidFill>
              </a:rPr>
              <a:t>Un club eficaz y atractivo para los socios, garantiza la existencia de un cuadro social estable y en crecimiento.</a:t>
            </a:r>
            <a:endParaRPr lang="es-CL" sz="2400" b="1" dirty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615752" y="457200"/>
            <a:ext cx="38305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CONCLUSIONES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57251" y="1491134"/>
            <a:ext cx="7514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2060"/>
                </a:solidFill>
              </a:rPr>
              <a:t>El desafío de  fortalecer el cuadro social es grande</a:t>
            </a:r>
          </a:p>
          <a:p>
            <a:r>
              <a:rPr lang="es-CL" sz="2400" b="1" dirty="0" smtClean="0">
                <a:solidFill>
                  <a:srgbClr val="002060"/>
                </a:solidFill>
              </a:rPr>
              <a:t>Debemos convencernos de lo imprescindible de aumentar la membresía</a:t>
            </a:r>
          </a:p>
          <a:p>
            <a:r>
              <a:rPr lang="es-CL" sz="2400" b="1" dirty="0" smtClean="0">
                <a:solidFill>
                  <a:srgbClr val="002060"/>
                </a:solidFill>
              </a:rPr>
              <a:t>Problema de todos y  de cada uno  de  los socios del Club</a:t>
            </a:r>
            <a:endParaRPr lang="es-CL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3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31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0" y="3636962"/>
            <a:ext cx="89646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538163" algn="ctr">
              <a:spcBef>
                <a:spcPts val="0"/>
              </a:spcBef>
              <a:buNone/>
            </a:pPr>
            <a:r>
              <a:rPr lang="es-ES" sz="4800" b="1" dirty="0" smtClean="0">
                <a:solidFill>
                  <a:srgbClr val="C00000"/>
                </a:solidFill>
                <a:latin typeface="+mj-lt"/>
              </a:rPr>
              <a:t>¡GRACIAS POR SU ATENCIÓN!</a:t>
            </a:r>
          </a:p>
          <a:p>
            <a:pPr marL="538163" indent="-538163" algn="just">
              <a:spcBef>
                <a:spcPts val="0"/>
              </a:spcBef>
              <a:buNone/>
            </a:pPr>
            <a:endParaRPr lang="es-ES" sz="3600" b="1" dirty="0" smtClean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Picture 18" descr="AARotar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4" y="623887"/>
            <a:ext cx="24225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 descr="http://www.brockportbbqfest.com/web_images/rotary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1" y="2971801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extLst/>
        </p:spPr>
      </p:pic>
      <p:sp>
        <p:nvSpPr>
          <p:cNvPr id="5" name="4 CuadroTexto"/>
          <p:cNvSpPr txBox="1"/>
          <p:nvPr/>
        </p:nvSpPr>
        <p:spPr>
          <a:xfrm flipH="1">
            <a:off x="627062" y="4059019"/>
            <a:ext cx="127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RC     Valparaíso</a:t>
            </a:r>
            <a:endParaRPr lang="es-CL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42900" y="1658779"/>
            <a:ext cx="847725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s-CL" sz="2800" b="1" dirty="0" smtClean="0"/>
              <a:t>      1923               1924                 1926               1927</a:t>
            </a:r>
            <a:endParaRPr lang="es-CL" sz="2800" b="1" dirty="0"/>
          </a:p>
        </p:txBody>
      </p:sp>
      <p:sp>
        <p:nvSpPr>
          <p:cNvPr id="9" name="8 CuadroTexto"/>
          <p:cNvSpPr txBox="1"/>
          <p:nvPr/>
        </p:nvSpPr>
        <p:spPr>
          <a:xfrm flipH="1">
            <a:off x="2636043" y="4073525"/>
            <a:ext cx="127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RC     Santiago</a:t>
            </a:r>
            <a:endParaRPr lang="es-CL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42969" y="4072840"/>
            <a:ext cx="1329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RC</a:t>
            </a:r>
          </a:p>
          <a:p>
            <a:r>
              <a:rPr lang="es-CL" b="1" dirty="0" smtClean="0"/>
              <a:t>Antofagasta</a:t>
            </a:r>
          </a:p>
          <a:p>
            <a:r>
              <a:rPr lang="es-CL" b="1" dirty="0" smtClean="0"/>
              <a:t>Concepción</a:t>
            </a:r>
            <a:endParaRPr lang="es-CL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612985" y="3030320"/>
            <a:ext cx="1405065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s-CL" sz="2200" b="1" dirty="0" smtClean="0"/>
              <a:t>Distrito 64</a:t>
            </a:r>
          </a:p>
          <a:p>
            <a:endParaRPr lang="es-CL" sz="2200" b="1" dirty="0"/>
          </a:p>
        </p:txBody>
      </p:sp>
      <p:pic>
        <p:nvPicPr>
          <p:cNvPr id="18" name="Picture 2" descr="http://www.brockportbbqfest.com/web_images/rotary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073" y="297180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brockportbbqfest.com/web_images/rotary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329" y="2933702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extLst/>
        </p:spPr>
      </p:pic>
      <p:sp>
        <p:nvSpPr>
          <p:cNvPr id="16" name="15 CuadroTexto"/>
          <p:cNvSpPr txBox="1"/>
          <p:nvPr/>
        </p:nvSpPr>
        <p:spPr>
          <a:xfrm>
            <a:off x="6872703" y="5177740"/>
            <a:ext cx="1141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200" b="1" dirty="0" smtClean="0"/>
              <a:t>CHILE</a:t>
            </a:r>
          </a:p>
          <a:p>
            <a:r>
              <a:rPr lang="es-CL" sz="2200" b="1" dirty="0" smtClean="0"/>
              <a:t>BOLIVIA</a:t>
            </a:r>
            <a:endParaRPr lang="es-CL" sz="22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295908" y="628650"/>
            <a:ext cx="6470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>
                <a:solidFill>
                  <a:srgbClr val="C00000"/>
                </a:solidFill>
              </a:rPr>
              <a:t>EL CUADRO SOCIAL A TRAVES DEL TIEMPO</a:t>
            </a:r>
            <a:endParaRPr lang="es-CL" sz="2800" b="1" dirty="0">
              <a:solidFill>
                <a:srgbClr val="C00000"/>
              </a:solidFill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7182167" y="39637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041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/>
      <p:bldP spid="6" grpId="0"/>
      <p:bldP spid="10" grpId="0" animBg="1"/>
      <p:bldP spid="16" grpId="0"/>
      <p:bldP spid="17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3 CuadroTexto"/>
          <p:cNvSpPr txBox="1"/>
          <p:nvPr/>
        </p:nvSpPr>
        <p:spPr>
          <a:xfrm>
            <a:off x="952499" y="2133600"/>
            <a:ext cx="1836235" cy="1107996"/>
          </a:xfrm>
          <a:prstGeom prst="rect">
            <a:avLst/>
          </a:prstGeom>
          <a:solidFill>
            <a:srgbClr val="339966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CL" sz="2200" b="1" dirty="0" smtClean="0"/>
              <a:t>Conferencia Regional Sudamericana</a:t>
            </a:r>
            <a:endParaRPr lang="es-CL" sz="2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1300" y="2302877"/>
            <a:ext cx="1517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200" b="1" dirty="0" smtClean="0"/>
              <a:t>Paul Harris </a:t>
            </a:r>
          </a:p>
          <a:p>
            <a:r>
              <a:rPr lang="es-CL" sz="2200" b="1" dirty="0" smtClean="0"/>
              <a:t>y Sra.</a:t>
            </a:r>
            <a:endParaRPr lang="es-CL" sz="2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81002" y="449818"/>
            <a:ext cx="8283876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s-CL" sz="2800" b="1" dirty="0" smtClean="0"/>
              <a:t>              1936                                               1938                         </a:t>
            </a:r>
            <a:endParaRPr lang="es-CL" sz="2800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07357"/>
              </p:ext>
            </p:extLst>
          </p:nvPr>
        </p:nvGraphicFramePr>
        <p:xfrm>
          <a:off x="4591051" y="1283326"/>
          <a:ext cx="4073826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49"/>
                <a:gridCol w="1000709"/>
                <a:gridCol w="1301468"/>
              </a:tblGrid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PAIS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CLUBES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N° SOCIOS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CHILE</a:t>
                      </a:r>
                      <a:endParaRPr lang="es-CL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es-CL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2.021</a:t>
                      </a:r>
                      <a:endParaRPr lang="es-CL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ARGENTINA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57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1.637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BRASIL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51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1.396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CUBA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38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1.126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MEXICO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46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1.038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PERU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35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817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COLOMBIA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18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369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BOLIVIA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11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308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URUGUAY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11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288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PUERTO</a:t>
                      </a:r>
                      <a:r>
                        <a:rPr lang="es-CL" sz="2000" b="1" baseline="0" dirty="0" smtClean="0"/>
                        <a:t> RICO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7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259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OTROS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22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587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TOTAL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375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9.846</a:t>
                      </a:r>
                      <a:endParaRPr lang="es-CL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1104899" y="4228603"/>
            <a:ext cx="1810186" cy="1107996"/>
            <a:chOff x="1104899" y="4228603"/>
            <a:chExt cx="1810186" cy="1107996"/>
          </a:xfrm>
        </p:grpSpPr>
        <p:sp>
          <p:nvSpPr>
            <p:cNvPr id="5" name="4 CuadroTexto"/>
            <p:cNvSpPr txBox="1"/>
            <p:nvPr/>
          </p:nvSpPr>
          <p:spPr>
            <a:xfrm>
              <a:off x="1104899" y="4551025"/>
              <a:ext cx="11678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2200" b="1" dirty="0" smtClean="0"/>
                <a:t>Distritos</a:t>
              </a:r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2445084" y="4228603"/>
              <a:ext cx="47000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2200" b="1" dirty="0" smtClean="0"/>
                <a:t>64</a:t>
              </a:r>
            </a:p>
            <a:p>
              <a:r>
                <a:rPr lang="es-CL" sz="2200" b="1" dirty="0" smtClean="0"/>
                <a:t>86</a:t>
              </a:r>
            </a:p>
            <a:p>
              <a:r>
                <a:rPr lang="es-CL" sz="2200" b="1" dirty="0" smtClean="0"/>
                <a:t>87</a:t>
              </a:r>
              <a:endParaRPr lang="es-CL" sz="2200" b="1" dirty="0"/>
            </a:p>
          </p:txBody>
        </p:sp>
        <p:sp>
          <p:nvSpPr>
            <p:cNvPr id="9" name="8 Abrir llave"/>
            <p:cNvSpPr/>
            <p:nvPr/>
          </p:nvSpPr>
          <p:spPr>
            <a:xfrm>
              <a:off x="2305050" y="4228603"/>
              <a:ext cx="140034" cy="1107996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11" name="10 Flecha abajo"/>
          <p:cNvSpPr/>
          <p:nvPr/>
        </p:nvSpPr>
        <p:spPr>
          <a:xfrm>
            <a:off x="1688808" y="3448050"/>
            <a:ext cx="387642" cy="666750"/>
          </a:xfrm>
          <a:prstGeom prst="down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299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3DD9-6EFE-4B24-83F1-4F3F8F467A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1 CuadroTexto"/>
          <p:cNvSpPr txBox="1"/>
          <p:nvPr/>
        </p:nvSpPr>
        <p:spPr>
          <a:xfrm>
            <a:off x="347639" y="813256"/>
            <a:ext cx="8406468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s-CL" sz="2800" b="1" dirty="0" smtClean="0"/>
              <a:t>             60’S                          1973                       2012              </a:t>
            </a:r>
            <a:endParaRPr lang="es-CL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16177" y="2083832"/>
            <a:ext cx="2331773" cy="212365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s-CL" sz="2200" b="1" dirty="0" smtClean="0"/>
              <a:t>CHILE 4 DISTRITOS </a:t>
            </a:r>
          </a:p>
          <a:p>
            <a:pPr algn="l"/>
            <a:r>
              <a:rPr lang="es-CL" sz="2200" b="1" dirty="0" smtClean="0"/>
              <a:t>4320 (norte)</a:t>
            </a:r>
          </a:p>
          <a:p>
            <a:pPr algn="l"/>
            <a:r>
              <a:rPr lang="es-CL" sz="2200" b="1" dirty="0" smtClean="0"/>
              <a:t>4340 (centro)</a:t>
            </a:r>
          </a:p>
          <a:p>
            <a:pPr algn="l"/>
            <a:r>
              <a:rPr lang="es-CL" sz="2200" b="1" dirty="0" smtClean="0"/>
              <a:t>4360 (Centro-sur)</a:t>
            </a:r>
          </a:p>
          <a:p>
            <a:pPr algn="l"/>
            <a:r>
              <a:rPr lang="es-CL" sz="2200" b="1" dirty="0" smtClean="0"/>
              <a:t>4350 (sur)</a:t>
            </a:r>
          </a:p>
          <a:p>
            <a:pPr algn="l"/>
            <a:endParaRPr lang="es-CL" sz="22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3114234" y="2771180"/>
            <a:ext cx="2909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155 clubes c/ 4.360 s.</a:t>
            </a:r>
          </a:p>
          <a:p>
            <a:r>
              <a:rPr lang="es-CL" sz="2400" b="1" dirty="0" smtClean="0"/>
              <a:t>(=) 28 socios por club</a:t>
            </a:r>
            <a:endParaRPr lang="es-CL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083143" y="2771180"/>
            <a:ext cx="26869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200" b="1" dirty="0" smtClean="0"/>
              <a:t>231 clubes c/ 4.400 s.</a:t>
            </a:r>
          </a:p>
          <a:p>
            <a:r>
              <a:rPr lang="es-CL" sz="2200" b="1" dirty="0" smtClean="0"/>
              <a:t>(=) 19 socios por club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242" y="5344031"/>
            <a:ext cx="30799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C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 Clubes c/ 4.400 s.</a:t>
            </a:r>
          </a:p>
          <a:p>
            <a:pPr algn="l"/>
            <a:r>
              <a:rPr lang="es-C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(=) 30 socios por club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1303447" y="4324350"/>
            <a:ext cx="484632" cy="978408"/>
          </a:xfrm>
          <a:prstGeom prst="downArrow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/>
        </p:nvSpPr>
        <p:spPr>
          <a:xfrm>
            <a:off x="6283620" y="4302740"/>
            <a:ext cx="2403180" cy="1446550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s-CL" sz="2200" b="1" dirty="0" smtClean="0"/>
              <a:t>CHILE </a:t>
            </a:r>
            <a:r>
              <a:rPr lang="es-CL" sz="2200" b="1" dirty="0"/>
              <a:t>3 </a:t>
            </a:r>
            <a:r>
              <a:rPr lang="es-CL" sz="2200" b="1" dirty="0" smtClean="0"/>
              <a:t>DISTRITOS</a:t>
            </a:r>
            <a:endParaRPr lang="es-CL" sz="2200" b="1" dirty="0"/>
          </a:p>
          <a:p>
            <a:pPr algn="l"/>
            <a:r>
              <a:rPr lang="es-CL" sz="2200" b="1" dirty="0"/>
              <a:t> 4320 (Norte)</a:t>
            </a:r>
          </a:p>
          <a:p>
            <a:pPr algn="l"/>
            <a:r>
              <a:rPr lang="es-CL" sz="2200" b="1" dirty="0"/>
              <a:t> 4340 (Centro)</a:t>
            </a:r>
          </a:p>
          <a:p>
            <a:pPr algn="l"/>
            <a:r>
              <a:rPr lang="es-CL" sz="2200" b="1" dirty="0"/>
              <a:t>4355 (Sur)</a:t>
            </a:r>
          </a:p>
        </p:txBody>
      </p:sp>
    </p:spTree>
    <p:extLst>
      <p:ext uri="{BB962C8B-B14F-4D97-AF65-F5344CB8AC3E}">
        <p14:creationId xmlns:p14="http://schemas.microsoft.com/office/powerpoint/2010/main" val="103289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  <p:bldP spid="8" grpId="0"/>
      <p:bldP spid="4" grpId="0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235950" y="6489700"/>
            <a:ext cx="900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FA02DD6-2F0A-4977-8FB9-7E50BCC1D88F}" type="slidenum">
              <a:rPr lang="es-ES" b="1">
                <a:solidFill>
                  <a:schemeClr val="bg1"/>
                </a:solidFill>
              </a:rPr>
              <a:pPr eaLnBrk="1" hangingPunct="1"/>
              <a:t>7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187705" y="285750"/>
            <a:ext cx="480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>
                <a:solidFill>
                  <a:srgbClr val="C00000"/>
                </a:solidFill>
              </a:rPr>
              <a:t>¡¡REDISTRITACION!!</a:t>
            </a:r>
            <a:endParaRPr lang="es-CL" sz="4400" b="1" dirty="0">
              <a:solidFill>
                <a:srgbClr val="C00000"/>
              </a:solidFill>
            </a:endParaRPr>
          </a:p>
        </p:txBody>
      </p:sp>
      <p:sp>
        <p:nvSpPr>
          <p:cNvPr id="15" name="14 Más"/>
          <p:cNvSpPr/>
          <p:nvPr/>
        </p:nvSpPr>
        <p:spPr>
          <a:xfrm>
            <a:off x="2448888" y="3124200"/>
            <a:ext cx="694362" cy="818776"/>
          </a:xfrm>
          <a:prstGeom prst="mathPlus">
            <a:avLst/>
          </a:prstGeom>
          <a:solidFill>
            <a:srgbClr val="D746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9" name="18 Igual que"/>
          <p:cNvSpPr/>
          <p:nvPr/>
        </p:nvSpPr>
        <p:spPr>
          <a:xfrm>
            <a:off x="5505450" y="3276226"/>
            <a:ext cx="647700" cy="513343"/>
          </a:xfrm>
          <a:prstGeom prst="mathEqual">
            <a:avLst/>
          </a:prstGeom>
          <a:solidFill>
            <a:srgbClr val="D746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522912" y="2176462"/>
            <a:ext cx="1477338" cy="3664847"/>
            <a:chOff x="522912" y="2176462"/>
            <a:chExt cx="1477338" cy="3664847"/>
          </a:xfrm>
        </p:grpSpPr>
        <p:grpSp>
          <p:nvGrpSpPr>
            <p:cNvPr id="14" name="13 Grupo"/>
            <p:cNvGrpSpPr/>
            <p:nvPr/>
          </p:nvGrpSpPr>
          <p:grpSpPr>
            <a:xfrm>
              <a:off x="522912" y="2898116"/>
              <a:ext cx="1477338" cy="2169184"/>
              <a:chOff x="1314450" y="2247900"/>
              <a:chExt cx="1477338" cy="2266950"/>
            </a:xfrm>
            <a:solidFill>
              <a:schemeClr val="bg2">
                <a:lumMod val="50000"/>
              </a:schemeClr>
            </a:solidFill>
          </p:grpSpPr>
          <p:sp>
            <p:nvSpPr>
              <p:cNvPr id="8" name="7 Proceso predefinido"/>
              <p:cNvSpPr/>
              <p:nvPr/>
            </p:nvSpPr>
            <p:spPr>
              <a:xfrm>
                <a:off x="1504950" y="2413516"/>
                <a:ext cx="1085850" cy="2101334"/>
              </a:xfrm>
              <a:prstGeom prst="flowChartPredefined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2400" b="1" dirty="0" smtClean="0">
                    <a:solidFill>
                      <a:srgbClr val="FF0000"/>
                    </a:solidFill>
                  </a:rPr>
                  <a:t>D</a:t>
                </a:r>
              </a:p>
              <a:p>
                <a:pPr algn="ctr"/>
                <a:r>
                  <a:rPr lang="es-CL" sz="2400" b="1" dirty="0" smtClean="0">
                    <a:solidFill>
                      <a:srgbClr val="FF0000"/>
                    </a:solidFill>
                  </a:rPr>
                  <a:t>4360</a:t>
                </a:r>
              </a:p>
              <a:p>
                <a:pPr algn="ctr"/>
                <a:endParaRPr lang="es-CL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" name="9 Conector recto"/>
              <p:cNvCxnSpPr/>
              <p:nvPr/>
            </p:nvCxnSpPr>
            <p:spPr>
              <a:xfrm>
                <a:off x="1314450" y="2247900"/>
                <a:ext cx="1477338" cy="0"/>
              </a:xfrm>
              <a:prstGeom prst="line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19 CuadroTexto"/>
            <p:cNvSpPr txBox="1"/>
            <p:nvPr/>
          </p:nvSpPr>
          <p:spPr>
            <a:xfrm>
              <a:off x="562976" y="5194978"/>
              <a:ext cx="1220206" cy="646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CL" b="1" dirty="0" smtClean="0"/>
                <a:t>18,8 socios</a:t>
              </a:r>
            </a:p>
            <a:p>
              <a:r>
                <a:rPr lang="es-CL" b="1" dirty="0" smtClean="0"/>
                <a:t>Por club</a:t>
              </a:r>
              <a:endParaRPr lang="es-CL" b="1" dirty="0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665145" y="2176462"/>
              <a:ext cx="1162498" cy="646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CL" b="1" dirty="0" smtClean="0"/>
                <a:t>797 socios</a:t>
              </a:r>
            </a:p>
            <a:p>
              <a:r>
                <a:rPr lang="es-CL" b="1" dirty="0" smtClean="0"/>
                <a:t>43 clubes</a:t>
              </a:r>
              <a:endParaRPr lang="es-CL" b="1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3522771" y="1833562"/>
            <a:ext cx="1477338" cy="4007748"/>
            <a:chOff x="3522771" y="1833562"/>
            <a:chExt cx="1477338" cy="400774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9" name="8 Grupo"/>
            <p:cNvGrpSpPr/>
            <p:nvPr/>
          </p:nvGrpSpPr>
          <p:grpSpPr>
            <a:xfrm>
              <a:off x="3522771" y="2560587"/>
              <a:ext cx="1477338" cy="2544811"/>
              <a:chOff x="3522771" y="2560587"/>
              <a:chExt cx="1477338" cy="2544811"/>
            </a:xfrm>
            <a:grpFill/>
          </p:grpSpPr>
          <p:sp>
            <p:nvSpPr>
              <p:cNvPr id="17" name="16 Proceso predefinido"/>
              <p:cNvSpPr/>
              <p:nvPr/>
            </p:nvSpPr>
            <p:spPr>
              <a:xfrm>
                <a:off x="3754251" y="2724150"/>
                <a:ext cx="1085850" cy="2381248"/>
              </a:xfrm>
              <a:prstGeom prst="flowChartPredefinedProcess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2400" b="1" dirty="0" smtClean="0">
                    <a:solidFill>
                      <a:srgbClr val="FF0000"/>
                    </a:solidFill>
                  </a:rPr>
                  <a:t>D</a:t>
                </a:r>
              </a:p>
              <a:p>
                <a:pPr algn="ctr"/>
                <a:r>
                  <a:rPr lang="es-CL" sz="2400" b="1" dirty="0" smtClean="0">
                    <a:solidFill>
                      <a:srgbClr val="FF0000"/>
                    </a:solidFill>
                  </a:rPr>
                  <a:t>4350</a:t>
                </a:r>
              </a:p>
              <a:p>
                <a:pPr algn="ctr"/>
                <a:endParaRPr lang="es-CL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8" name="17 Conector recto"/>
              <p:cNvCxnSpPr/>
              <p:nvPr/>
            </p:nvCxnSpPr>
            <p:spPr>
              <a:xfrm>
                <a:off x="3522771" y="2560587"/>
                <a:ext cx="1477338" cy="0"/>
              </a:xfrm>
              <a:prstGeom prst="line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24 CuadroTexto"/>
            <p:cNvSpPr txBox="1"/>
            <p:nvPr/>
          </p:nvSpPr>
          <p:spPr>
            <a:xfrm>
              <a:off x="3663436" y="5194979"/>
              <a:ext cx="123623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CL" b="1" dirty="0" smtClean="0"/>
                <a:t>17,6 Socios</a:t>
              </a:r>
            </a:p>
            <a:p>
              <a:r>
                <a:rPr lang="es-CL" b="1" dirty="0" smtClean="0"/>
                <a:t>por Club</a:t>
              </a:r>
              <a:endParaRPr lang="es-CL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33805" y="1833562"/>
              <a:ext cx="133722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CL" b="1" dirty="0" smtClean="0"/>
                <a:t>1.007 socios</a:t>
              </a:r>
            </a:p>
            <a:p>
              <a:r>
                <a:rPr lang="es-CL" b="1" dirty="0" smtClean="0"/>
                <a:t>57 clubes</a:t>
              </a:r>
              <a:endParaRPr lang="es-CL" b="1" dirty="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6591300" y="606698"/>
            <a:ext cx="2189956" cy="5329177"/>
            <a:chOff x="6591300" y="606698"/>
            <a:chExt cx="2189956" cy="5329177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21" name="20 Grupo"/>
            <p:cNvGrpSpPr/>
            <p:nvPr/>
          </p:nvGrpSpPr>
          <p:grpSpPr>
            <a:xfrm>
              <a:off x="6591300" y="1371600"/>
              <a:ext cx="2189956" cy="3810000"/>
              <a:chOff x="1314450" y="2247900"/>
              <a:chExt cx="1477338" cy="2266950"/>
            </a:xfrm>
            <a:grpFill/>
          </p:grpSpPr>
          <p:sp>
            <p:nvSpPr>
              <p:cNvPr id="22" name="21 Proceso predefinido"/>
              <p:cNvSpPr/>
              <p:nvPr/>
            </p:nvSpPr>
            <p:spPr>
              <a:xfrm>
                <a:off x="1504950" y="2413516"/>
                <a:ext cx="1085850" cy="2101334"/>
              </a:xfrm>
              <a:prstGeom prst="flowChartPredefinedProcess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2400" b="1" dirty="0" smtClean="0">
                    <a:solidFill>
                      <a:srgbClr val="FF0000"/>
                    </a:solidFill>
                  </a:rPr>
                  <a:t>D</a:t>
                </a:r>
              </a:p>
              <a:p>
                <a:pPr algn="ctr"/>
                <a:r>
                  <a:rPr lang="es-CL" sz="2400" b="1" dirty="0" smtClean="0">
                    <a:solidFill>
                      <a:srgbClr val="FF0000"/>
                    </a:solidFill>
                  </a:rPr>
                  <a:t>4355</a:t>
                </a:r>
              </a:p>
              <a:p>
                <a:pPr algn="ctr"/>
                <a:endParaRPr lang="es-CL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3" name="22 Conector recto"/>
              <p:cNvCxnSpPr/>
              <p:nvPr/>
            </p:nvCxnSpPr>
            <p:spPr>
              <a:xfrm>
                <a:off x="1314450" y="2247900"/>
                <a:ext cx="1477338" cy="0"/>
              </a:xfrm>
              <a:prstGeom prst="line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23 CuadroTexto"/>
            <p:cNvSpPr txBox="1"/>
            <p:nvPr/>
          </p:nvSpPr>
          <p:spPr>
            <a:xfrm>
              <a:off x="7121313" y="5289544"/>
              <a:ext cx="122020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CL" b="1" dirty="0" smtClean="0"/>
                <a:t>17,7 socios</a:t>
              </a:r>
            </a:p>
            <a:p>
              <a:r>
                <a:rPr lang="es-CL" b="1" dirty="0" smtClean="0"/>
                <a:t>por club</a:t>
              </a:r>
              <a:endParaRPr lang="es-CL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6964167" y="606698"/>
              <a:ext cx="133722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CL" b="1" dirty="0" smtClean="0"/>
                <a:t>1.771 socios</a:t>
              </a:r>
            </a:p>
            <a:p>
              <a:r>
                <a:rPr lang="es-CL" b="1" dirty="0" smtClean="0"/>
                <a:t>100 clubes</a:t>
              </a:r>
              <a:endParaRPr lang="es-CL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90930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6777" y="196274"/>
            <a:ext cx="55099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b="1" dirty="0" smtClean="0">
                <a:solidFill>
                  <a:srgbClr val="C00000"/>
                </a:solidFill>
              </a:rPr>
              <a:t>ROTARY CLUB NAHUEN, D.4355</a:t>
            </a:r>
          </a:p>
          <a:p>
            <a:r>
              <a:rPr lang="es-CL" sz="3200" b="1" dirty="0" smtClean="0">
                <a:solidFill>
                  <a:srgbClr val="C00000"/>
                </a:solidFill>
              </a:rPr>
              <a:t>Creado en junio 2013</a:t>
            </a:r>
            <a:endParaRPr lang="es-CL" sz="32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RAFAEL RIVAS\Desktop\734127_1394612467437938_175261417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181100"/>
            <a:ext cx="879157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6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EEC8-ACAA-4D0B-AD43-815146234E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117466" y="1568092"/>
            <a:ext cx="537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/>
              <a:t>2</a:t>
            </a:r>
            <a:r>
              <a:rPr lang="es-CL" sz="1200" dirty="0" smtClean="0"/>
              <a:t>.500</a:t>
            </a:r>
            <a:endParaRPr lang="es-CL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981747" y="5816241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C/Mínimo </a:t>
            </a:r>
          </a:p>
          <a:p>
            <a:r>
              <a:rPr lang="es-CL" dirty="0" smtClean="0"/>
              <a:t>25 S.X club</a:t>
            </a:r>
            <a:endParaRPr lang="es-CL" dirty="0"/>
          </a:p>
        </p:txBody>
      </p:sp>
      <p:sp>
        <p:nvSpPr>
          <p:cNvPr id="37" name="36 CuadroTexto"/>
          <p:cNvSpPr txBox="1"/>
          <p:nvPr/>
        </p:nvSpPr>
        <p:spPr>
          <a:xfrm>
            <a:off x="1136517" y="3892192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/>
              <a:t>1.000</a:t>
            </a:r>
            <a:endParaRPr lang="es-CL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131670" y="2444392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/>
              <a:t>2.000</a:t>
            </a:r>
            <a:endParaRPr lang="es-CL" sz="1200" dirty="0"/>
          </a:p>
        </p:txBody>
      </p:sp>
      <p:grpSp>
        <p:nvGrpSpPr>
          <p:cNvPr id="2" name="1 Grupo"/>
          <p:cNvGrpSpPr/>
          <p:nvPr/>
        </p:nvGrpSpPr>
        <p:grpSpPr>
          <a:xfrm>
            <a:off x="1596977" y="1518324"/>
            <a:ext cx="306387" cy="4478894"/>
            <a:chOff x="1884363" y="978932"/>
            <a:chExt cx="306387" cy="4478894"/>
          </a:xfrm>
        </p:grpSpPr>
        <p:cxnSp>
          <p:nvCxnSpPr>
            <p:cNvPr id="18" name="17 Conector recto"/>
            <p:cNvCxnSpPr/>
            <p:nvPr/>
          </p:nvCxnSpPr>
          <p:spPr>
            <a:xfrm>
              <a:off x="1884363" y="1257300"/>
              <a:ext cx="3063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>
              <a:off x="1894275" y="2114550"/>
              <a:ext cx="296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1905000" y="3562350"/>
              <a:ext cx="2476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/>
            <p:nvPr/>
          </p:nvCxnSpPr>
          <p:spPr>
            <a:xfrm flipH="1" flipV="1">
              <a:off x="2016418" y="978932"/>
              <a:ext cx="26094" cy="4478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CuadroTexto"/>
          <p:cNvSpPr txBox="1"/>
          <p:nvPr/>
        </p:nvSpPr>
        <p:spPr>
          <a:xfrm>
            <a:off x="3721393" y="581555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Actual</a:t>
            </a:r>
            <a:endParaRPr lang="es-CL" dirty="0"/>
          </a:p>
        </p:txBody>
      </p:sp>
      <p:sp>
        <p:nvSpPr>
          <p:cNvPr id="42" name="41 CuadroTexto"/>
          <p:cNvSpPr txBox="1"/>
          <p:nvPr/>
        </p:nvSpPr>
        <p:spPr>
          <a:xfrm>
            <a:off x="1354809" y="113212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Socios</a:t>
            </a:r>
            <a:endParaRPr lang="es-CL" dirty="0"/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1465214" y="5701942"/>
            <a:ext cx="674303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321101" y="-957"/>
            <a:ext cx="8501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600" b="1" dirty="0" smtClean="0">
                <a:solidFill>
                  <a:srgbClr val="C00000"/>
                </a:solidFill>
              </a:rPr>
              <a:t>¿Cuantos somos y cuantos deberíamos ser?</a:t>
            </a:r>
            <a:endParaRPr lang="es-CL" sz="3600" b="1" dirty="0">
              <a:solidFill>
                <a:srgbClr val="C00000"/>
              </a:solidFill>
            </a:endParaRPr>
          </a:p>
        </p:txBody>
      </p:sp>
      <p:sp>
        <p:nvSpPr>
          <p:cNvPr id="19" name="18 Cilindro"/>
          <p:cNvSpPr/>
          <p:nvPr/>
        </p:nvSpPr>
        <p:spPr>
          <a:xfrm>
            <a:off x="6642052" y="2444392"/>
            <a:ext cx="914400" cy="3256776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2.010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620661" y="5758406"/>
            <a:ext cx="99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Meta al 2014</a:t>
            </a:r>
            <a:endParaRPr lang="es-CL" dirty="0"/>
          </a:p>
        </p:txBody>
      </p:sp>
      <p:sp>
        <p:nvSpPr>
          <p:cNvPr id="22" name="21 Cilindro"/>
          <p:cNvSpPr/>
          <p:nvPr/>
        </p:nvSpPr>
        <p:spPr>
          <a:xfrm>
            <a:off x="3656208" y="3263542"/>
            <a:ext cx="914400" cy="2438400"/>
          </a:xfrm>
          <a:prstGeom prst="can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1.722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94 cl.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5" name="4 Cilindro"/>
          <p:cNvSpPr/>
          <p:nvPr/>
        </p:nvSpPr>
        <p:spPr>
          <a:xfrm>
            <a:off x="5150176" y="1701442"/>
            <a:ext cx="914400" cy="3999814"/>
          </a:xfrm>
          <a:prstGeom prst="can">
            <a:avLst/>
          </a:prstGeom>
          <a:solidFill>
            <a:srgbClr val="B2B2B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2.480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27" name="26 Cilindro"/>
          <p:cNvSpPr/>
          <p:nvPr/>
        </p:nvSpPr>
        <p:spPr>
          <a:xfrm>
            <a:off x="2219569" y="3130192"/>
            <a:ext cx="914400" cy="2570976"/>
          </a:xfrm>
          <a:prstGeom prst="can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1.771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100 cl.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56133" y="5720306"/>
            <a:ext cx="726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0</a:t>
            </a:r>
            <a:r>
              <a:rPr lang="es-CL" dirty="0" smtClean="0"/>
              <a:t>1.Jul</a:t>
            </a:r>
          </a:p>
          <a:p>
            <a:r>
              <a:rPr lang="es-CL" dirty="0" smtClean="0"/>
              <a:t>2012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946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1" grpId="0"/>
      <p:bldP spid="37" grpId="0" build="allAtOnce"/>
      <p:bldP spid="38" grpId="0" build="allAtOnce"/>
      <p:bldP spid="41" grpId="0"/>
      <p:bldP spid="42" grpId="0"/>
      <p:bldP spid="4" grpId="0"/>
      <p:bldP spid="19" grpId="0" animBg="1"/>
      <p:bldP spid="6" grpId="0"/>
      <p:bldP spid="22" grpId="0" animBg="1"/>
      <p:bldP spid="5" grpId="0" animBg="1"/>
      <p:bldP spid="27" grpId="0" animBg="1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9548</TotalTime>
  <Words>1116</Words>
  <Application>Microsoft Office PowerPoint</Application>
  <PresentationFormat>Presentación en pantalla (4:3)</PresentationFormat>
  <Paragraphs>490</Paragraphs>
  <Slides>31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¿Por qué no crecemos?</vt:lpstr>
      <vt:lpstr>Presentación de PowerPoint</vt:lpstr>
      <vt:lpstr>¿Por qué no crecemos?</vt:lpstr>
      <vt:lpstr>¿Por qué no crecemos?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nunesc</dc:creator>
  <cp:lastModifiedBy>Miguel Angel</cp:lastModifiedBy>
  <cp:revision>465</cp:revision>
  <cp:lastPrinted>2012-01-19T19:15:47Z</cp:lastPrinted>
  <dcterms:created xsi:type="dcterms:W3CDTF">2011-10-03T14:48:05Z</dcterms:created>
  <dcterms:modified xsi:type="dcterms:W3CDTF">2014-04-26T11:54:44Z</dcterms:modified>
</cp:coreProperties>
</file>