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81" r:id="rId3"/>
    <p:sldId id="261" r:id="rId4"/>
    <p:sldId id="282" r:id="rId5"/>
    <p:sldId id="262" r:id="rId6"/>
    <p:sldId id="263" r:id="rId7"/>
    <p:sldId id="27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E2FE"/>
    <a:srgbClr val="A2D9FE"/>
    <a:srgbClr val="A8CEF8"/>
    <a:srgbClr val="A8D2F8"/>
    <a:srgbClr val="C2DCDB"/>
    <a:srgbClr val="C2DADC"/>
    <a:srgbClr val="BDD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81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C1EBF-5A76-43CF-B637-70CFECCF0E96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E8716-AB9A-4BF9-9FE2-E9BB0FF6A4A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14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E8716-AB9A-4BF9-9FE2-E9BB0FF6A4A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E8716-AB9A-4BF9-9FE2-E9BB0FF6A4A6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D9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20092-5333-41A3-BFED-C1ECCB59F785}" type="datetimeFigureOut">
              <a:rPr lang="es-ES" smtClean="0"/>
              <a:pPr/>
              <a:t>27/04/2014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2C21A-A51F-4211-A0E9-61410FE728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ienzo de  0,80 m x 4 m copia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171448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643174" y="621508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EGD  ITALO A. CASTAGNOLI LEONELLI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2564904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/>
              <a:t>RENDICIÓN DE CUENTAS GOBERNACIÓN  </a:t>
            </a:r>
          </a:p>
          <a:p>
            <a:pPr algn="ctr"/>
            <a:r>
              <a:rPr lang="es-ES" sz="3600" b="1" dirty="0" smtClean="0"/>
              <a:t>PERIODO 2012-2013</a:t>
            </a:r>
            <a:endParaRPr lang="es-E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ienzo de  0,80 m x 4 m copia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"/>
            <a:ext cx="9144000" cy="171448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643174" y="621508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EGD  ITALO A. CASTAGNOLI LEONELLI</a:t>
            </a:r>
            <a:endParaRPr lang="es-E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037386"/>
              </p:ext>
            </p:extLst>
          </p:nvPr>
        </p:nvGraphicFramePr>
        <p:xfrm>
          <a:off x="467544" y="1772816"/>
          <a:ext cx="799288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1819"/>
                <a:gridCol w="334106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INGRESOS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ROTARY</a:t>
                      </a:r>
                      <a:r>
                        <a:rPr lang="es-ES" baseline="0" dirty="0" smtClean="0"/>
                        <a:t> INTERNATIONAL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$22.167.500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654540"/>
              </p:ext>
            </p:extLst>
          </p:nvPr>
        </p:nvGraphicFramePr>
        <p:xfrm>
          <a:off x="467544" y="3212976"/>
          <a:ext cx="7920880" cy="264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GASTOS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GASTOS DE OFICINA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IMPRENTA</a:t>
                      </a:r>
                      <a:r>
                        <a:rPr lang="es-ES" baseline="0" dirty="0" smtClean="0"/>
                        <a:t> Y FOTOCOPIAS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$ 2.588.797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FRANQUEO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   151.892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ARTICULOS DE OFICINA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   841.445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TELEFONO Y FAX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$ 1.459.703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TOTAL 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$ 5.041.837</a:t>
                      </a:r>
                      <a:endParaRPr lang="es-E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ienzo de  0,80 m x 4 m cop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71448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643174" y="621508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EGD  ITALO A. CASTAGNOLI LEONELLI</a:t>
            </a: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09394"/>
              </p:ext>
            </p:extLst>
          </p:nvPr>
        </p:nvGraphicFramePr>
        <p:xfrm>
          <a:off x="755576" y="2420888"/>
          <a:ext cx="7848872" cy="334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374441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GASTOS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OBLIGACIONES OFICIALES (VIAJES)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VIAJES EN AUTOMOVILES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  8.411.012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HOTEL Y COMIDAS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  3.860.562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GASTOS VARIOS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  1.429.447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TOTAL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$ 13.701.021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TOTAL GASTOS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$ 18.742.858</a:t>
                      </a:r>
                      <a:endParaRPr lang="es-E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SALDO FAVOR ROTARY INTERNATIONAL  (Reintegrados</a:t>
                      </a:r>
                      <a:r>
                        <a:rPr lang="es-ES" sz="2000" b="1" baseline="0" dirty="0" smtClean="0"/>
                        <a:t> a RI)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$   3.424.642</a:t>
                      </a:r>
                      <a:endParaRPr lang="es-E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ienzo de  0,80 m x 4 m cop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71448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643174" y="621508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EGD  ITALO A. CASTAGNOLI LEONELLI</a:t>
            </a:r>
            <a:endParaRPr lang="es-ES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637694"/>
              </p:ext>
            </p:extLst>
          </p:nvPr>
        </p:nvGraphicFramePr>
        <p:xfrm>
          <a:off x="539552" y="2492896"/>
          <a:ext cx="8064896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3727"/>
                <a:gridCol w="3371169"/>
              </a:tblGrid>
              <a:tr h="342163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INGRESOS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2163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INGRESOS</a:t>
                      </a:r>
                      <a:r>
                        <a:rPr lang="es-ES" sz="2000" b="1" baseline="0" dirty="0" smtClean="0"/>
                        <a:t> PROPIOS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2000" dirty="0"/>
                    </a:p>
                  </a:txBody>
                  <a:tcPr/>
                </a:tc>
              </a:tr>
              <a:tr h="342163">
                <a:tc>
                  <a:txBody>
                    <a:bodyPr/>
                    <a:lstStyle/>
                    <a:p>
                      <a:r>
                        <a:rPr lang="es-ES" dirty="0" smtClean="0"/>
                        <a:t>INGRESO POR CUOTAS PER CAPITA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$ 20.522.708</a:t>
                      </a:r>
                      <a:endParaRPr lang="es-ES" dirty="0"/>
                    </a:p>
                  </a:txBody>
                  <a:tcPr/>
                </a:tc>
              </a:tr>
              <a:tr h="342163">
                <a:tc>
                  <a:txBody>
                    <a:bodyPr/>
                    <a:lstStyle/>
                    <a:p>
                      <a:r>
                        <a:rPr lang="es-ES" dirty="0" smtClean="0"/>
                        <a:t>INGRESOS CONFERENCIA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  4.852.000</a:t>
                      </a:r>
                      <a:endParaRPr lang="es-ES" dirty="0"/>
                    </a:p>
                  </a:txBody>
                  <a:tcPr/>
                </a:tc>
              </a:tr>
              <a:tr h="342163">
                <a:tc>
                  <a:txBody>
                    <a:bodyPr/>
                    <a:lstStyle/>
                    <a:p>
                      <a:r>
                        <a:rPr lang="es-ES" dirty="0" smtClean="0"/>
                        <a:t>INGRESOS OTROS RUBROS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$   2.146.000</a:t>
                      </a:r>
                      <a:endParaRPr lang="es-ES" dirty="0"/>
                    </a:p>
                  </a:txBody>
                  <a:tcPr/>
                </a:tc>
              </a:tr>
              <a:tr h="377419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TOTAL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$ 27.520.708</a:t>
                      </a:r>
                      <a:endParaRPr lang="es-E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61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ienzo de  0,80 m x 4 m cop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71448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627784" y="6381328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EGD  ITALO A. CASTAGNOLI LEONELLI</a:t>
            </a:r>
            <a:endParaRPr lang="es-E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837994"/>
              </p:ext>
            </p:extLst>
          </p:nvPr>
        </p:nvGraphicFramePr>
        <p:xfrm>
          <a:off x="971600" y="2276872"/>
          <a:ext cx="6984776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2088232"/>
              </a:tblGrid>
              <a:tr h="354501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GASTOS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54501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GASTOS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8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GASTOS CONFERENCIA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$  14.127.577</a:t>
                      </a:r>
                      <a:endParaRPr lang="es-ES" sz="18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SEMINARIOS Y ASAMBLEA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$   6.381.505</a:t>
                      </a:r>
                      <a:endParaRPr lang="es-ES" sz="18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ALOJAMIENTOS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$    1.589.048</a:t>
                      </a:r>
                      <a:endParaRPr lang="es-ES" sz="18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NUEVAS GENERACIONES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$       782.328</a:t>
                      </a:r>
                      <a:endParaRPr lang="es-ES" sz="18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PASAJES AEREOS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$       771.054</a:t>
                      </a:r>
                      <a:endParaRPr lang="es-E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ienzo de  0,80 m x 4 m cop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171448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643174" y="621508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EGD  ITALO A. CASTAGNOLI LEONELLI</a:t>
            </a:r>
            <a:endParaRPr lang="es-ES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433459"/>
              </p:ext>
            </p:extLst>
          </p:nvPr>
        </p:nvGraphicFramePr>
        <p:xfrm>
          <a:off x="1115616" y="1988840"/>
          <a:ext cx="698477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2088232"/>
              </a:tblGrid>
              <a:tr h="324959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GASTOS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s-ES" sz="16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ASISTENCIAS CONGOR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/>
                        <a:t>$</a:t>
                      </a:r>
                      <a:r>
                        <a:rPr lang="es-ES" sz="1800" baseline="0" dirty="0" smtClean="0"/>
                        <a:t>      </a:t>
                      </a:r>
                      <a:r>
                        <a:rPr lang="es-ES" sz="1800" dirty="0" smtClean="0"/>
                        <a:t> 881.660</a:t>
                      </a:r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IGE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$       361.500</a:t>
                      </a:r>
                      <a:endParaRPr lang="es-ES" sz="18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COMIDAS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$       605.400</a:t>
                      </a:r>
                      <a:endParaRPr lang="es-ES" sz="18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APORTES PARA PROYECTOS </a:t>
                      </a:r>
                      <a:r>
                        <a:rPr lang="es-ES" sz="1800" baseline="0" dirty="0" smtClean="0"/>
                        <a:t> Y PROGRAMAS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$    1.742.708</a:t>
                      </a:r>
                      <a:endParaRPr lang="es-ES" sz="18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GASTOS SECRETARIA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$       700.000</a:t>
                      </a:r>
                      <a:endParaRPr lang="es-ES" sz="18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GASTOS EN COMBUSTIBLE Y PEAJE</a:t>
                      </a:r>
                      <a:endParaRPr lang="es-E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800" dirty="0" smtClean="0"/>
                        <a:t>$  </a:t>
                      </a:r>
                      <a:r>
                        <a:rPr lang="es-ES" sz="1800" baseline="0" dirty="0" smtClean="0"/>
                        <a:t>  </a:t>
                      </a:r>
                      <a:r>
                        <a:rPr lang="es-ES" sz="1800" dirty="0" smtClean="0"/>
                        <a:t>1.111.200</a:t>
                      </a:r>
                      <a:endParaRPr lang="es-ES" sz="1800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TOTAL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b="1" dirty="0" smtClean="0"/>
                        <a:t>$ 29.053.980</a:t>
                      </a:r>
                      <a:endParaRPr lang="es-ES" sz="2000" b="1" dirty="0"/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es-ES" sz="2000" b="1" dirty="0" smtClean="0"/>
                        <a:t>SALDO</a:t>
                      </a:r>
                      <a:endParaRPr lang="es-E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b="1" dirty="0" smtClean="0"/>
                        <a:t>- $   1.533.272</a:t>
                      </a:r>
                      <a:endParaRPr lang="es-E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/>
          <p:cNvSpPr txBox="1"/>
          <p:nvPr/>
        </p:nvSpPr>
        <p:spPr>
          <a:xfrm>
            <a:off x="539552" y="4797152"/>
            <a:ext cx="8064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                                    y </a:t>
            </a:r>
            <a:r>
              <a:rPr lang="es-ES" sz="2400" dirty="0"/>
              <a:t>mañana iluminaremos Rotary </a:t>
            </a:r>
            <a:r>
              <a:rPr lang="es-ES" sz="2400" dirty="0" smtClean="0"/>
              <a:t> </a:t>
            </a:r>
          </a:p>
          <a:p>
            <a:endParaRPr lang="es-CL" dirty="0"/>
          </a:p>
        </p:txBody>
      </p:sp>
      <p:sp>
        <p:nvSpPr>
          <p:cNvPr id="7" name="CuadroTexto 6"/>
          <p:cNvSpPr txBox="1"/>
          <p:nvPr/>
        </p:nvSpPr>
        <p:spPr>
          <a:xfrm>
            <a:off x="539552" y="4437112"/>
            <a:ext cx="11665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                                                                                      hoy </a:t>
            </a:r>
            <a:r>
              <a:rPr lang="es-ES" sz="2400" dirty="0"/>
              <a:t>vivimos Rotary </a:t>
            </a:r>
            <a:endParaRPr lang="es-ES" sz="2400" dirty="0" smtClean="0"/>
          </a:p>
          <a:p>
            <a:r>
              <a:rPr lang="es-ES" sz="2400" dirty="0" smtClean="0"/>
              <a:t>para  </a:t>
            </a:r>
            <a:r>
              <a:rPr lang="es-ES" sz="2400" dirty="0"/>
              <a:t>cambiar </a:t>
            </a:r>
            <a:r>
              <a:rPr lang="es-ES" sz="2400" dirty="0" smtClean="0"/>
              <a:t>vidas</a:t>
            </a:r>
            <a:endParaRPr lang="es-CL" sz="2400" dirty="0"/>
          </a:p>
        </p:txBody>
      </p:sp>
      <p:pic>
        <p:nvPicPr>
          <p:cNvPr id="6" name="5 Imagen" descr="lienzo de  0,80 m x 4 m copi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71448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2643174" y="621508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EGD  ITALO A. CASTAGNOLI LEONELLI</a:t>
            </a:r>
            <a:endParaRPr lang="es-ES" dirty="0"/>
          </a:p>
        </p:txBody>
      </p:sp>
      <p:pic>
        <p:nvPicPr>
          <p:cNvPr id="5" name="Imagen 4" descr="logo 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75" y="1700808"/>
            <a:ext cx="2201717" cy="2808312"/>
          </a:xfrm>
          <a:prstGeom prst="rect">
            <a:avLst/>
          </a:prstGeom>
        </p:spPr>
      </p:pic>
      <p:pic>
        <p:nvPicPr>
          <p:cNvPr id="9" name="Imagen 8" descr="logo 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700808"/>
            <a:ext cx="2324100" cy="2794000"/>
          </a:xfrm>
          <a:prstGeom prst="rect">
            <a:avLst/>
          </a:prstGeom>
        </p:spPr>
      </p:pic>
      <p:pic>
        <p:nvPicPr>
          <p:cNvPr id="10" name="Imagen 9" descr="logo 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700808"/>
            <a:ext cx="2160240" cy="280831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539552" y="443711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Ayer trabajamos por la paz a través del </a:t>
            </a:r>
            <a:r>
              <a:rPr lang="es-ES" sz="2400" dirty="0" smtClean="0"/>
              <a:t>servicio,</a:t>
            </a:r>
            <a:endParaRPr lang="es-C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</TotalTime>
  <Words>220</Words>
  <Application>Microsoft Office PowerPoint</Application>
  <PresentationFormat>Presentación en pantalla (4:3)</PresentationFormat>
  <Paragraphs>83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Miguel Angel</cp:lastModifiedBy>
  <cp:revision>59</cp:revision>
  <dcterms:created xsi:type="dcterms:W3CDTF">2012-04-02T17:17:35Z</dcterms:created>
  <dcterms:modified xsi:type="dcterms:W3CDTF">2014-04-27T16:00:24Z</dcterms:modified>
</cp:coreProperties>
</file>