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9" r:id="rId2"/>
    <p:sldId id="262" r:id="rId3"/>
    <p:sldId id="335" r:id="rId4"/>
    <p:sldId id="309" r:id="rId5"/>
    <p:sldId id="346" r:id="rId6"/>
    <p:sldId id="303" r:id="rId7"/>
    <p:sldId id="316" r:id="rId8"/>
    <p:sldId id="311" r:id="rId9"/>
    <p:sldId id="307" r:id="rId10"/>
    <p:sldId id="326" r:id="rId11"/>
    <p:sldId id="333" r:id="rId12"/>
    <p:sldId id="317" r:id="rId13"/>
    <p:sldId id="347" r:id="rId14"/>
    <p:sldId id="348" r:id="rId15"/>
    <p:sldId id="334" r:id="rId16"/>
    <p:sldId id="330" r:id="rId17"/>
    <p:sldId id="320" r:id="rId18"/>
    <p:sldId id="310" r:id="rId19"/>
    <p:sldId id="336" r:id="rId20"/>
    <p:sldId id="300" r:id="rId21"/>
    <p:sldId id="338" r:id="rId22"/>
    <p:sldId id="339" r:id="rId23"/>
    <p:sldId id="321" r:id="rId24"/>
    <p:sldId id="345" r:id="rId25"/>
    <p:sldId id="322" r:id="rId26"/>
    <p:sldId id="327" r:id="rId27"/>
    <p:sldId id="329" r:id="rId28"/>
    <p:sldId id="323" r:id="rId29"/>
    <p:sldId id="306" r:id="rId30"/>
  </p:sldIdLst>
  <p:sldSz cx="9144000" cy="6858000" type="screen4x3"/>
  <p:notesSz cx="7010400" cy="9296400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66"/>
    <a:srgbClr val="FFFF99"/>
    <a:srgbClr val="FF6600"/>
    <a:srgbClr val="FFFFCC"/>
    <a:srgbClr val="FFCC00"/>
    <a:srgbClr val="F7F703"/>
    <a:srgbClr val="C0C0C0"/>
    <a:srgbClr val="33CC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73" autoAdjust="0"/>
  </p:normalViewPr>
  <p:slideViewPr>
    <p:cSldViewPr snapToGrid="0" snapToObjects="1" showGuides="1">
      <p:cViewPr>
        <p:scale>
          <a:sx n="50" d="100"/>
          <a:sy n="50" d="100"/>
        </p:scale>
        <p:origin x="-4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465138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 smtClean="0"/>
            </a:lvl1pPr>
          </a:lstStyle>
          <a:p>
            <a:pPr>
              <a:defRPr/>
            </a:pPr>
            <a:fld id="{2DB0A78C-433D-4245-9BBC-DE1BA214F6FE}" type="datetimeFigureOut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465138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 smtClean="0"/>
            </a:lvl1pPr>
          </a:lstStyle>
          <a:p>
            <a:pPr>
              <a:defRPr/>
            </a:pPr>
            <a:fld id="{0C94F48A-C5FA-4CA8-AFD2-67B2A2EEA3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465138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 smtClean="0"/>
            </a:lvl1pPr>
          </a:lstStyle>
          <a:p>
            <a:pPr>
              <a:defRPr/>
            </a:pPr>
            <a:fld id="{67292E96-C9C5-463C-A3E1-A1E399F1AA53}" type="datetimeFigureOut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4608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465138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 smtClean="0"/>
            </a:lvl1pPr>
          </a:lstStyle>
          <a:p>
            <a:pPr>
              <a:defRPr/>
            </a:pPr>
            <a:fld id="{EB098C04-2E46-484B-BDDE-9FEC9DF8D1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C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26AB216-F3F3-4B6D-841B-AE7FBB32D95A}" type="slidenum">
              <a:rPr lang="en-US"/>
              <a:pPr eaLnBrk="1" hangingPunct="1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98C04-2E46-484B-BDDE-9FEC9DF8D1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2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98C04-2E46-484B-BDDE-9FEC9DF8D14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1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98C04-2E46-484B-BDDE-9FEC9DF8D14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2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98C04-2E46-484B-BDDE-9FEC9DF8D1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6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wh-re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248-C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5117"/>
            <a:ext cx="7772400" cy="1081896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9475" y="6356350"/>
            <a:ext cx="207803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0638" y="3168650"/>
            <a:ext cx="64135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906F1495-815A-4199-9F18-13ED27A933ED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D20A32-67CA-4C68-A5F1-0655ECBF91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34248FE6-A2CE-49BD-91CA-5B03414E1833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F096B-69FC-4EDA-A926-0A189CEA16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6657EE85-2CC3-4B11-A360-708710A8E520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5003D8-B460-4A09-9E1F-72FF6D3437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4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F2362428-3ADC-4CA9-9C02-9075B0327F10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1239B-6452-4344-A243-39CF09FFD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D1ECAE1C-6DB3-44AB-9E4E-80358CC6BBC4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20CA1F-7A4E-45D4-95EF-39567C0FE3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847E77F3-01AE-497C-B913-7BB819203A88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7E9AA-D709-4082-B466-716DD593E0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0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0E819087-6454-4E02-A90C-5A791F987F80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E244DB-2074-4CA6-ADA6-F7297A765A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C645A741-A20B-457C-9EEF-88833A5EB8BC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36EEC8-ACAA-4D0B-AD43-815146234E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BD95C790-F0CC-485B-B82B-24ACDC384ACF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78A56A-87E1-4202-B08C-4DECCC3381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fld id="{DA9B5866-88C9-42FA-80F5-F0EA416F3D34}" type="datetime1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5499C0-037F-41B5-B9F9-9271A82814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813" y="6356350"/>
            <a:ext cx="6413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Be a Vibrant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6688" y="6356350"/>
            <a:ext cx="9001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4F3DD9-6EFE-4B24-83F1-4F3F8F467A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0" name="Picture 1" descr="248-C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1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19138" y="2692718"/>
            <a:ext cx="770413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4400" b="1" dirty="0" smtClean="0">
                <a:solidFill>
                  <a:srgbClr val="C00000"/>
                </a:solidFill>
              </a:rPr>
              <a:t>Situación actual del Distrito 4355</a:t>
            </a:r>
          </a:p>
          <a:p>
            <a:pPr eaLnBrk="1" hangingPunct="1"/>
            <a:r>
              <a:rPr lang="es-ES" sz="4400" b="1" dirty="0" smtClean="0">
                <a:solidFill>
                  <a:srgbClr val="C00000"/>
                </a:solidFill>
              </a:rPr>
              <a:t>¿Por qué no crecemos? 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49538" y="5356543"/>
            <a:ext cx="3789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2000" b="1" dirty="0" smtClean="0">
                <a:solidFill>
                  <a:srgbClr val="000099"/>
                </a:solidFill>
              </a:rPr>
              <a:t>EGD Rafael Rivas G.</a:t>
            </a:r>
            <a:endParaRPr lang="es-ES" sz="2000" b="1" dirty="0">
              <a:solidFill>
                <a:srgbClr val="000099"/>
              </a:solidFill>
            </a:endParaRPr>
          </a:p>
        </p:txBody>
      </p:sp>
      <p:pic>
        <p:nvPicPr>
          <p:cNvPr id="13318" name="Picture 18" descr="AARotar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4" y="48576"/>
            <a:ext cx="2735581" cy="273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27901" y="5327645"/>
            <a:ext cx="957795" cy="114935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90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10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5476" y="128404"/>
            <a:ext cx="7977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/>
              <a:t>SITUACION ACTUAL CLUBES  CON MENOS 15 SOCIOS</a:t>
            </a:r>
          </a:p>
          <a:p>
            <a:r>
              <a:rPr lang="es-CL" sz="2800" b="1" dirty="0" smtClean="0"/>
              <a:t>(continuación)</a:t>
            </a:r>
            <a:endParaRPr lang="es-CL" sz="28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781050" y="1075671"/>
            <a:ext cx="7415086" cy="4538310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57294"/>
              </p:ext>
            </p:extLst>
          </p:nvPr>
        </p:nvGraphicFramePr>
        <p:xfrm>
          <a:off x="880633" y="1146435"/>
          <a:ext cx="7186488" cy="442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267"/>
                <a:gridCol w="1047750"/>
                <a:gridCol w="1123950"/>
                <a:gridCol w="1295400"/>
                <a:gridCol w="1209121"/>
              </a:tblGrid>
              <a:tr h="56806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Rotary CLUB 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 JULIO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SEPTIEMB.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 OCTUBRE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NOVIEMB.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PENCO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15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14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14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14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524139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TALCAHUANO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TOME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VICTORIA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13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13</a:t>
                      </a:r>
                      <a:r>
                        <a:rPr lang="es-CL" b="1" baseline="0" dirty="0" smtClean="0"/>
                        <a:t> 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13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13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VILLA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 SAN PEDRO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CHILLAN</a:t>
                      </a:r>
                      <a:r>
                        <a:rPr lang="es-CL" b="1" baseline="0" dirty="0" smtClean="0"/>
                        <a:t> EL LIBERTADOR 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14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14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14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14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LOS</a:t>
                      </a:r>
                      <a:r>
                        <a:rPr lang="es-CL" b="1" baseline="0" dirty="0" smtClean="0"/>
                        <a:t> ALAMOS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FF3300"/>
                          </a:solidFill>
                        </a:rPr>
                        <a:t>CONCEPCION BICENT.</a:t>
                      </a:r>
                      <a:endParaRPr lang="es-CL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3300"/>
                          </a:solidFill>
                        </a:rPr>
                        <a:t>9</a:t>
                      </a:r>
                      <a:endParaRPr lang="es-CL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3300"/>
                          </a:solidFill>
                        </a:rPr>
                        <a:t>9</a:t>
                      </a:r>
                      <a:endParaRPr lang="es-CL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3300"/>
                          </a:solidFill>
                        </a:rPr>
                        <a:t>9</a:t>
                      </a:r>
                      <a:endParaRPr lang="es-CL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3300"/>
                          </a:solidFill>
                        </a:rPr>
                        <a:t>9</a:t>
                      </a:r>
                      <a:endParaRPr lang="es-CL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442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 descr="C:\Users\RAFAEL RIVAS\Desktop\socia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914400"/>
            <a:ext cx="4095749" cy="40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FAEL RIVAS\Desktop\ingreso-de-rotario-CRISTIAN-GARCIA-006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4" y="914399"/>
            <a:ext cx="4095749" cy="40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24860" y="5205113"/>
            <a:ext cx="3967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i="1" dirty="0" smtClean="0">
                <a:solidFill>
                  <a:srgbClr val="FF3300"/>
                </a:solidFill>
              </a:rPr>
              <a:t>¡¡NUEVOS ROTARIOS!!</a:t>
            </a:r>
            <a:endParaRPr lang="es-CL" sz="3200" b="1" i="1" dirty="0">
              <a:solidFill>
                <a:srgbClr val="FF33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39755" y="-64594"/>
            <a:ext cx="738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 smtClean="0">
                <a:solidFill>
                  <a:srgbClr val="FF0000"/>
                </a:solidFill>
              </a:rPr>
              <a:t>¿Porque aumentar la membresía?</a:t>
            </a:r>
            <a:endParaRPr lang="es-C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1" name="10 Grupo"/>
          <p:cNvGrpSpPr/>
          <p:nvPr/>
        </p:nvGrpSpPr>
        <p:grpSpPr>
          <a:xfrm>
            <a:off x="667093" y="1323377"/>
            <a:ext cx="1543050" cy="1529894"/>
            <a:chOff x="571500" y="962113"/>
            <a:chExt cx="1543050" cy="1529894"/>
          </a:xfrm>
        </p:grpSpPr>
        <p:sp>
          <p:nvSpPr>
            <p:cNvPr id="10" name="9 Elipse"/>
            <p:cNvSpPr/>
            <p:nvPr/>
          </p:nvSpPr>
          <p:spPr>
            <a:xfrm>
              <a:off x="571500" y="962113"/>
              <a:ext cx="1543050" cy="152989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59977" y="1203095"/>
              <a:ext cx="12298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2000" b="1" dirty="0" smtClean="0"/>
                <a:t>Noble </a:t>
              </a:r>
            </a:p>
            <a:p>
              <a:r>
                <a:rPr lang="es-CL" sz="2000" b="1" dirty="0" smtClean="0"/>
                <a:t>Justa</a:t>
              </a:r>
            </a:p>
            <a:p>
              <a:r>
                <a:rPr lang="es-CL" sz="2000" b="1" dirty="0"/>
                <a:t>N</a:t>
              </a:r>
              <a:r>
                <a:rPr lang="es-CL" sz="2000" b="1" dirty="0" smtClean="0"/>
                <a:t>ecesaria</a:t>
              </a:r>
              <a:endParaRPr lang="es-CL" sz="2000" b="1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4894609" y="909367"/>
            <a:ext cx="3600646" cy="1380826"/>
            <a:chOff x="4629150" y="1770993"/>
            <a:chExt cx="3600646" cy="1380826"/>
          </a:xfrm>
        </p:grpSpPr>
        <p:sp>
          <p:nvSpPr>
            <p:cNvPr id="12" name="11 Rectángulo redondeado"/>
            <p:cNvSpPr/>
            <p:nvPr/>
          </p:nvSpPr>
          <p:spPr>
            <a:xfrm>
              <a:off x="4648396" y="1770993"/>
              <a:ext cx="3390900" cy="116806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L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629150" y="1828380"/>
              <a:ext cx="3600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CL" sz="2000" b="1" dirty="0" smtClean="0"/>
                <a:t>Prestar servicio permanente         para cubrir necesidades insatisfechas de la humanidad</a:t>
              </a:r>
            </a:p>
            <a:p>
              <a:pPr algn="l"/>
              <a:endParaRPr lang="es-CL" sz="2000" b="1" dirty="0"/>
            </a:p>
          </p:txBody>
        </p:sp>
      </p:grpSp>
      <p:sp>
        <p:nvSpPr>
          <p:cNvPr id="14" name="13 Flecha a la derecha con bandas"/>
          <p:cNvSpPr/>
          <p:nvPr/>
        </p:nvSpPr>
        <p:spPr>
          <a:xfrm rot="10800000">
            <a:off x="2989801" y="3086197"/>
            <a:ext cx="990981" cy="454442"/>
          </a:xfrm>
          <a:prstGeom prst="stripedRight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41029" y="2949655"/>
            <a:ext cx="2402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¡¡OBLIGACION </a:t>
            </a:r>
          </a:p>
          <a:p>
            <a:r>
              <a:rPr 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MORAL!!</a:t>
            </a:r>
            <a:endParaRPr lang="es-C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4285009" y="2837168"/>
            <a:ext cx="4819846" cy="914400"/>
            <a:chOff x="5810054" y="3524250"/>
            <a:chExt cx="4819846" cy="914400"/>
          </a:xfrm>
        </p:grpSpPr>
        <p:sp>
          <p:nvSpPr>
            <p:cNvPr id="16" name="15 Rectángulo redondeado"/>
            <p:cNvSpPr/>
            <p:nvPr/>
          </p:nvSpPr>
          <p:spPr>
            <a:xfrm>
              <a:off x="5810054" y="3524250"/>
              <a:ext cx="4819846" cy="914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855711" y="3618664"/>
              <a:ext cx="47096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CL" sz="2000" b="1" dirty="0" smtClean="0"/>
                <a:t>CRECIMIENTO PROYECTOS DE SERVICIO</a:t>
              </a:r>
            </a:p>
            <a:p>
              <a:r>
                <a:rPr lang="es-CL" sz="2000" b="1" dirty="0" smtClean="0"/>
                <a:t>CRECIMIENTO EN NÚMERO (cuadro Social)</a:t>
              </a:r>
            </a:p>
          </p:txBody>
        </p:sp>
      </p:grpSp>
      <p:sp>
        <p:nvSpPr>
          <p:cNvPr id="21" name="20 Triángulo isósceles"/>
          <p:cNvSpPr/>
          <p:nvPr/>
        </p:nvSpPr>
        <p:spPr>
          <a:xfrm rot="5400000">
            <a:off x="3058191" y="927349"/>
            <a:ext cx="854202" cy="1139952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3" name="22 Grupo"/>
          <p:cNvGrpSpPr/>
          <p:nvPr/>
        </p:nvGrpSpPr>
        <p:grpSpPr>
          <a:xfrm>
            <a:off x="960962" y="307181"/>
            <a:ext cx="1060704" cy="914400"/>
            <a:chOff x="667093" y="685798"/>
            <a:chExt cx="1060704" cy="914400"/>
          </a:xfrm>
        </p:grpSpPr>
        <p:sp>
          <p:nvSpPr>
            <p:cNvPr id="20" name="19 Hexágono"/>
            <p:cNvSpPr/>
            <p:nvPr/>
          </p:nvSpPr>
          <p:spPr>
            <a:xfrm>
              <a:off x="667093" y="685798"/>
              <a:ext cx="1060704" cy="914400"/>
            </a:xfrm>
            <a:prstGeom prst="hexag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81263" y="971550"/>
              <a:ext cx="9129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CL" sz="2000" b="1" dirty="0" smtClean="0"/>
                <a:t>CAUSA</a:t>
              </a:r>
              <a:endParaRPr lang="es-CL" sz="2000" b="1" dirty="0"/>
            </a:p>
          </p:txBody>
        </p:sp>
      </p:grpSp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1 Flecha abajo"/>
          <p:cNvSpPr/>
          <p:nvPr/>
        </p:nvSpPr>
        <p:spPr>
          <a:xfrm>
            <a:off x="6452616" y="2218054"/>
            <a:ext cx="484632" cy="48920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26" name="Picture 2" descr="C:\Users\RAFAEL RIVAS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20" y="0"/>
            <a:ext cx="1221581" cy="12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23775" y="4571999"/>
            <a:ext cx="273279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Fortalecer el club</a:t>
            </a:r>
          </a:p>
          <a:p>
            <a:r>
              <a:rPr lang="es-CL" sz="2000" b="1" dirty="0" smtClean="0"/>
              <a:t>Mayores oportunidades</a:t>
            </a:r>
            <a:endParaRPr lang="es-CL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036200" y="4418110"/>
            <a:ext cx="180209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Servicio</a:t>
            </a:r>
          </a:p>
          <a:p>
            <a:r>
              <a:rPr lang="es-CL" sz="2000" b="1" dirty="0" smtClean="0"/>
              <a:t>Amistad</a:t>
            </a:r>
          </a:p>
          <a:p>
            <a:r>
              <a:rPr lang="es-CL" sz="2000" b="1" dirty="0" smtClean="0"/>
              <a:t>Compañerismo</a:t>
            </a:r>
            <a:endParaRPr lang="es-CL" sz="2000" b="1" dirty="0"/>
          </a:p>
        </p:txBody>
      </p:sp>
      <p:sp>
        <p:nvSpPr>
          <p:cNvPr id="9" name="8 Flecha derecha"/>
          <p:cNvSpPr/>
          <p:nvPr/>
        </p:nvSpPr>
        <p:spPr>
          <a:xfrm>
            <a:off x="4393912" y="4704164"/>
            <a:ext cx="1073438" cy="484632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4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 animBg="1"/>
      <p:bldP spid="2" grpId="0" animBg="1"/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 descr="C:\Users\RAFAEL RIVA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24062"/>
            <a:ext cx="414643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FAEL RIVAS\Desktop\P1010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34" y="2571750"/>
            <a:ext cx="407949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15749" y="569267"/>
            <a:ext cx="5122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</a:rPr>
              <a:t>Hormigas y langostas</a:t>
            </a:r>
            <a:endParaRPr lang="es-C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 descr="C:\Users\RAFAEL RIVA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1562099"/>
            <a:ext cx="730817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78931" y="438150"/>
            <a:ext cx="7266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L</a:t>
            </a:r>
            <a:r>
              <a:rPr lang="es-CL" sz="4000" b="1" dirty="0" smtClean="0">
                <a:solidFill>
                  <a:srgbClr val="FF0000"/>
                </a:solidFill>
              </a:rPr>
              <a:t>as hormigas son más numerosas</a:t>
            </a:r>
            <a:endParaRPr lang="es-C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" name="18 Flecha a la derecha con muesca"/>
          <p:cNvSpPr/>
          <p:nvPr/>
        </p:nvSpPr>
        <p:spPr>
          <a:xfrm>
            <a:off x="4106646" y="1851137"/>
            <a:ext cx="2039874" cy="1003445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ORIGINA</a:t>
            </a:r>
            <a:endParaRPr lang="es-CL" dirty="0"/>
          </a:p>
        </p:txBody>
      </p:sp>
      <p:grpSp>
        <p:nvGrpSpPr>
          <p:cNvPr id="21" name="20 Grupo"/>
          <p:cNvGrpSpPr/>
          <p:nvPr/>
        </p:nvGrpSpPr>
        <p:grpSpPr>
          <a:xfrm>
            <a:off x="6445489" y="1067111"/>
            <a:ext cx="1869422" cy="2380939"/>
            <a:chOff x="6121639" y="1467161"/>
            <a:chExt cx="1869422" cy="2380939"/>
          </a:xfrm>
        </p:grpSpPr>
        <p:sp>
          <p:nvSpPr>
            <p:cNvPr id="20" name="19 Proceso predefinido"/>
            <p:cNvSpPr/>
            <p:nvPr/>
          </p:nvSpPr>
          <p:spPr>
            <a:xfrm>
              <a:off x="6173612" y="1467161"/>
              <a:ext cx="1732208" cy="2380939"/>
            </a:xfrm>
            <a:prstGeom prst="flowChartPredefinedProcess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121639" y="2324410"/>
              <a:ext cx="18694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>
                  <a:solidFill>
                    <a:schemeClr val="bg1"/>
                  </a:solidFill>
                </a:rPr>
                <a:t>Fuerza Superior</a:t>
              </a:r>
            </a:p>
            <a:p>
              <a:r>
                <a:rPr lang="es-CL" b="1" dirty="0" smtClean="0">
                  <a:solidFill>
                    <a:schemeClr val="bg1"/>
                  </a:solidFill>
                </a:rPr>
                <a:t>que</a:t>
              </a:r>
            </a:p>
            <a:p>
              <a:r>
                <a:rPr lang="es-CL" b="1" dirty="0" smtClean="0">
                  <a:solidFill>
                    <a:schemeClr val="bg1"/>
                  </a:solidFill>
                </a:rPr>
                <a:t> genere el cambio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876720" y="3638550"/>
            <a:ext cx="69183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/>
              <a:t>BASAMENTO DE NUESTRA MISIÓN COMO ROTARIOS</a:t>
            </a:r>
          </a:p>
          <a:p>
            <a:endParaRPr lang="es-CL" sz="2400" b="1" dirty="0" smtClean="0"/>
          </a:p>
          <a:p>
            <a:endParaRPr lang="es-CL" sz="2400" b="1" dirty="0" smtClean="0"/>
          </a:p>
          <a:p>
            <a:pPr algn="l"/>
            <a:r>
              <a:rPr lang="es-CL" sz="2400" b="1" dirty="0" smtClean="0"/>
              <a:t>CAMBIO DE TODA SITUACIÓN ADVERSA</a:t>
            </a:r>
            <a:endParaRPr lang="es-CL" sz="24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680176" y="1172347"/>
            <a:ext cx="699542" cy="628649"/>
            <a:chOff x="938302" y="1467161"/>
            <a:chExt cx="699542" cy="628649"/>
          </a:xfrm>
        </p:grpSpPr>
        <p:sp>
          <p:nvSpPr>
            <p:cNvPr id="6" name="5 Elipse"/>
            <p:cNvSpPr/>
            <p:nvPr/>
          </p:nvSpPr>
          <p:spPr>
            <a:xfrm>
              <a:off x="938302" y="1467161"/>
              <a:ext cx="699542" cy="62864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962659" y="1706061"/>
              <a:ext cx="67518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CL" sz="1100" b="1" dirty="0" smtClean="0">
                  <a:solidFill>
                    <a:schemeClr val="bg1"/>
                  </a:solidFill>
                </a:rPr>
                <a:t>Esfuerzo</a:t>
              </a:r>
              <a:endParaRPr lang="es-CL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908776" y="1839097"/>
            <a:ext cx="699542" cy="628649"/>
            <a:chOff x="938302" y="1467161"/>
            <a:chExt cx="699542" cy="628649"/>
          </a:xfrm>
        </p:grpSpPr>
        <p:sp>
          <p:nvSpPr>
            <p:cNvPr id="25" name="24 Elipse"/>
            <p:cNvSpPr/>
            <p:nvPr/>
          </p:nvSpPr>
          <p:spPr>
            <a:xfrm>
              <a:off x="938302" y="1467161"/>
              <a:ext cx="699542" cy="62864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962659" y="1706061"/>
              <a:ext cx="67518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CL" sz="1100" b="1" dirty="0" smtClean="0">
                  <a:solidFill>
                    <a:schemeClr val="bg1"/>
                  </a:solidFill>
                </a:rPr>
                <a:t>Esfuerzo</a:t>
              </a:r>
              <a:endParaRPr lang="es-CL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756376" y="2505847"/>
            <a:ext cx="699542" cy="628649"/>
            <a:chOff x="938302" y="1467161"/>
            <a:chExt cx="699542" cy="628649"/>
          </a:xfrm>
        </p:grpSpPr>
        <p:sp>
          <p:nvSpPr>
            <p:cNvPr id="28" name="27 Elipse"/>
            <p:cNvSpPr/>
            <p:nvPr/>
          </p:nvSpPr>
          <p:spPr>
            <a:xfrm>
              <a:off x="938302" y="1467161"/>
              <a:ext cx="699542" cy="62864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962659" y="1706061"/>
              <a:ext cx="67518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CL" sz="1100" b="1" dirty="0" smtClean="0">
                  <a:solidFill>
                    <a:schemeClr val="bg1"/>
                  </a:solidFill>
                </a:rPr>
                <a:t>Esfuerzo</a:t>
              </a:r>
              <a:endParaRPr lang="es-CL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30 Más"/>
          <p:cNvSpPr/>
          <p:nvPr/>
        </p:nvSpPr>
        <p:spPr>
          <a:xfrm>
            <a:off x="18733" y="1724882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34" name="33 Grupo"/>
          <p:cNvGrpSpPr/>
          <p:nvPr/>
        </p:nvGrpSpPr>
        <p:grpSpPr>
          <a:xfrm>
            <a:off x="6458306" y="4114808"/>
            <a:ext cx="2380894" cy="1715803"/>
            <a:chOff x="6934556" y="4419600"/>
            <a:chExt cx="2380894" cy="1477328"/>
          </a:xfrm>
        </p:grpSpPr>
        <p:sp>
          <p:nvSpPr>
            <p:cNvPr id="32" name="31 CuadroTexto"/>
            <p:cNvSpPr txBox="1"/>
            <p:nvPr/>
          </p:nvSpPr>
          <p:spPr>
            <a:xfrm>
              <a:off x="6934556" y="4537064"/>
              <a:ext cx="2380894" cy="1271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s-CL" b="1" dirty="0" smtClean="0">
                  <a:solidFill>
                    <a:srgbClr val="FF3300"/>
                  </a:solidFill>
                </a:rPr>
                <a:t>Polio</a:t>
              </a:r>
            </a:p>
            <a:p>
              <a:pPr algn="l"/>
              <a:r>
                <a:rPr lang="es-CL" b="1" dirty="0">
                  <a:solidFill>
                    <a:srgbClr val="FF3300"/>
                  </a:solidFill>
                </a:rPr>
                <a:t>D</a:t>
              </a:r>
              <a:r>
                <a:rPr lang="es-CL" b="1" dirty="0" smtClean="0">
                  <a:solidFill>
                    <a:srgbClr val="FF3300"/>
                  </a:solidFill>
                </a:rPr>
                <a:t>esnutrición  infantil</a:t>
              </a:r>
            </a:p>
            <a:p>
              <a:pPr algn="l"/>
              <a:r>
                <a:rPr lang="es-CL" b="1" dirty="0" smtClean="0">
                  <a:solidFill>
                    <a:srgbClr val="FF3300"/>
                  </a:solidFill>
                </a:rPr>
                <a:t>Hambre</a:t>
              </a:r>
            </a:p>
            <a:p>
              <a:pPr algn="l"/>
              <a:r>
                <a:rPr lang="es-CL" b="1" dirty="0" smtClean="0">
                  <a:solidFill>
                    <a:srgbClr val="FF3300"/>
                  </a:solidFill>
                </a:rPr>
                <a:t>Analfabetismo</a:t>
              </a:r>
            </a:p>
            <a:p>
              <a:pPr algn="l"/>
              <a:r>
                <a:rPr lang="es-CL" b="1" dirty="0" smtClean="0">
                  <a:solidFill>
                    <a:srgbClr val="FF3300"/>
                  </a:solidFill>
                </a:rPr>
                <a:t>Pobreza</a:t>
              </a:r>
              <a:endParaRPr lang="es-CL" b="1" dirty="0">
                <a:solidFill>
                  <a:srgbClr val="FF3300"/>
                </a:solidFill>
              </a:endParaRPr>
            </a:p>
          </p:txBody>
        </p:sp>
        <p:sp>
          <p:nvSpPr>
            <p:cNvPr id="33" name="32 Corchetes"/>
            <p:cNvSpPr/>
            <p:nvPr/>
          </p:nvSpPr>
          <p:spPr>
            <a:xfrm>
              <a:off x="6949409" y="4419600"/>
              <a:ext cx="2183745" cy="1477328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FF3300"/>
                </a:solidFill>
              </a:endParaRPr>
            </a:p>
          </p:txBody>
        </p:sp>
      </p:grpSp>
      <p:pic>
        <p:nvPicPr>
          <p:cNvPr id="36" name="3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3 Estrella de 5 puntas"/>
          <p:cNvSpPr/>
          <p:nvPr/>
        </p:nvSpPr>
        <p:spPr>
          <a:xfrm>
            <a:off x="2609850" y="1712504"/>
            <a:ext cx="1230096" cy="1236703"/>
          </a:xfrm>
          <a:prstGeom prst="star5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929208" y="2261197"/>
            <a:ext cx="59138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OBJ.</a:t>
            </a:r>
            <a:endParaRPr lang="es-CL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1608318" y="1569644"/>
            <a:ext cx="753882" cy="666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608318" y="2261197"/>
            <a:ext cx="753882" cy="124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1608318" y="2630529"/>
            <a:ext cx="753882" cy="2450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33033" y="145809"/>
            <a:ext cx="343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Rotario argentino ROMULO RAVA: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19263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  <p:bldP spid="31" grpId="0" animBg="1"/>
      <p:bldP spid="4" grpId="0" animBg="1"/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2" name="Picture 2" descr="C:\Users\RAFAEL RIVAS\Desktop\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" y="4000500"/>
            <a:ext cx="4403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AFAEL RIVAS\Desktop\20080426_NP_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" y="221057"/>
            <a:ext cx="4425964" cy="28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AFAEL RIVAS\Desktop\20090317_DO_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21057"/>
            <a:ext cx="4571999" cy="28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AFAEL RIVAS\Desktop\20100201_GT_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50" y="4000500"/>
            <a:ext cx="4543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23163" y="3156811"/>
            <a:ext cx="7589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3300"/>
                </a:solidFill>
              </a:rPr>
              <a:t>¡¡Obligados a sumar esfuerzos!!</a:t>
            </a:r>
            <a:endParaRPr lang="es-CL" sz="4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2958185" y="4201149"/>
            <a:ext cx="4954241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endParaRPr lang="es-CL" sz="2400" b="1" dirty="0" smtClean="0"/>
          </a:p>
          <a:p>
            <a:r>
              <a:rPr lang="es-CL" sz="2400" b="1" dirty="0" smtClean="0"/>
              <a:t>Sin impacto positivo en la comunidad</a:t>
            </a:r>
          </a:p>
          <a:p>
            <a:r>
              <a:rPr lang="es-CL" sz="2400" b="1" dirty="0" smtClean="0"/>
              <a:t>Deja de cumplir con su razón de ser</a:t>
            </a:r>
          </a:p>
          <a:p>
            <a:endParaRPr lang="es-CL" sz="24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809769" y="2753349"/>
            <a:ext cx="2401850" cy="914400"/>
            <a:chOff x="659387" y="5619750"/>
            <a:chExt cx="2401850" cy="914400"/>
          </a:xfrm>
          <a:solidFill>
            <a:srgbClr val="C0C0C0"/>
          </a:solidFill>
        </p:grpSpPr>
        <p:sp>
          <p:nvSpPr>
            <p:cNvPr id="18" name="17 Rectángulo redondeado"/>
            <p:cNvSpPr/>
            <p:nvPr/>
          </p:nvSpPr>
          <p:spPr>
            <a:xfrm>
              <a:off x="659387" y="5619750"/>
              <a:ext cx="2401850" cy="9144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931863" y="5641567"/>
              <a:ext cx="200728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CL" sz="2400" b="1" dirty="0" smtClean="0"/>
                <a:t>Asociación de </a:t>
              </a:r>
            </a:p>
            <a:p>
              <a:r>
                <a:rPr lang="es-CL" sz="2400" b="1" dirty="0" smtClean="0"/>
                <a:t>nostálgicos</a:t>
              </a:r>
              <a:endParaRPr lang="es-CL" sz="2400" b="1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418549" y="915916"/>
            <a:ext cx="3943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800" b="1" dirty="0" smtClean="0">
                <a:solidFill>
                  <a:schemeClr val="tx2">
                    <a:lumMod val="50000"/>
                  </a:schemeClr>
                </a:solidFill>
              </a:rPr>
              <a:t>Disminución de socios</a:t>
            </a:r>
          </a:p>
          <a:p>
            <a:pPr algn="l"/>
            <a:r>
              <a:rPr lang="es-CL" sz="2800" b="1" dirty="0" smtClean="0">
                <a:solidFill>
                  <a:schemeClr val="tx2">
                    <a:lumMod val="50000"/>
                  </a:schemeClr>
                </a:solidFill>
              </a:rPr>
              <a:t>Incapacidad para conservación a los socios</a:t>
            </a:r>
            <a:endParaRPr lang="es-C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86508" y="1170618"/>
            <a:ext cx="333681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FF0000"/>
                </a:solidFill>
              </a:rPr>
              <a:t>SU ACCIÓN DE SERVICIO </a:t>
            </a:r>
          </a:p>
          <a:p>
            <a:r>
              <a:rPr lang="es-CL" sz="2400" b="1" dirty="0" smtClean="0">
                <a:solidFill>
                  <a:srgbClr val="FF0000"/>
                </a:solidFill>
              </a:rPr>
              <a:t>LANGUIDECERÁ</a:t>
            </a:r>
            <a:endParaRPr lang="es-CL" sz="2400" b="1" dirty="0">
              <a:solidFill>
                <a:srgbClr val="FF0000"/>
              </a:solidFill>
            </a:endParaRPr>
          </a:p>
        </p:txBody>
      </p:sp>
      <p:sp>
        <p:nvSpPr>
          <p:cNvPr id="23" name="22 Igual que"/>
          <p:cNvSpPr/>
          <p:nvPr/>
        </p:nvSpPr>
        <p:spPr>
          <a:xfrm>
            <a:off x="4440240" y="1231731"/>
            <a:ext cx="652339" cy="600165"/>
          </a:xfrm>
          <a:prstGeom prst="mathEqual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20761" y="40466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3 Flecha doblada hacia arriba"/>
          <p:cNvSpPr/>
          <p:nvPr/>
        </p:nvSpPr>
        <p:spPr>
          <a:xfrm rot="10800000" flipH="1">
            <a:off x="4140669" y="3124200"/>
            <a:ext cx="1498131" cy="972799"/>
          </a:xfrm>
          <a:prstGeom prst="bent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92204" y="188423"/>
            <a:ext cx="16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EGD Eric </a:t>
            </a:r>
            <a:r>
              <a:rPr lang="es-CL" b="1" dirty="0" err="1" smtClean="0"/>
              <a:t>Krum</a:t>
            </a:r>
            <a:r>
              <a:rPr lang="es-CL" b="1" dirty="0" smtClean="0"/>
              <a:t>: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4944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  <p:bldP spid="2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38250" y="374968"/>
            <a:ext cx="6665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s-ES" sz="40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18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1143000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</a:rPr>
              <a:t>¿Por qué no crecemos?</a:t>
            </a:r>
            <a:endParaRPr lang="es-EC" dirty="0"/>
          </a:p>
        </p:txBody>
      </p:sp>
      <p:pic>
        <p:nvPicPr>
          <p:cNvPr id="9" name="8 Imagen" descr="Membership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7010" y="1652281"/>
            <a:ext cx="4043414" cy="38277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537384" y="2979738"/>
            <a:ext cx="122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Extensión</a:t>
            </a:r>
            <a:endParaRPr lang="es-CL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201863" y="5396983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Captación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781640" y="2795072"/>
            <a:ext cx="14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Conservación</a:t>
            </a:r>
            <a:endParaRPr lang="es-CL" b="1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997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12" grpId="0"/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38250" y="374968"/>
            <a:ext cx="6665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s-ES" sz="40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19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781051"/>
            <a:ext cx="8229600" cy="1200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C" sz="2400" b="1" dirty="0" smtClean="0">
                <a:latin typeface="+mj-lt"/>
              </a:rPr>
              <a:t>DEFICIENTE EVALUACIÓN Y SELECCIÓN DE CANDIDATOS A SOCIOS ROTARIOS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457200" y="2847559"/>
            <a:ext cx="3349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sz="2400" i="1" dirty="0" smtClean="0"/>
              <a:t>Crecimiento con </a:t>
            </a:r>
            <a:r>
              <a:rPr lang="es-CL" sz="2400" i="1" dirty="0" smtClean="0">
                <a:solidFill>
                  <a:srgbClr val="FF0000"/>
                </a:solidFill>
              </a:rPr>
              <a:t>CALIDAD</a:t>
            </a:r>
          </a:p>
          <a:p>
            <a:pPr algn="l"/>
            <a:r>
              <a:rPr lang="es-CL" sz="2400" i="1" dirty="0" smtClean="0"/>
              <a:t>- Estudio Clasificaciones</a:t>
            </a:r>
          </a:p>
          <a:p>
            <a:pPr algn="l"/>
            <a:r>
              <a:rPr lang="es-CL" sz="2400" i="1" dirty="0" smtClean="0"/>
              <a:t>- Perfil del socios rotario</a:t>
            </a:r>
          </a:p>
          <a:p>
            <a:pPr algn="l"/>
            <a:r>
              <a:rPr lang="es-CL" sz="2400" i="1" dirty="0" smtClean="0"/>
              <a:t>  - Comité socios</a:t>
            </a:r>
            <a:endParaRPr lang="es-CL" sz="2400" i="1" dirty="0"/>
          </a:p>
        </p:txBody>
      </p:sp>
      <p:sp>
        <p:nvSpPr>
          <p:cNvPr id="14" name="11 Título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</a:rPr>
              <a:t>¿Por qué no crecemos?</a:t>
            </a:r>
            <a:endParaRPr lang="es-EC" dirty="0"/>
          </a:p>
        </p:txBody>
      </p:sp>
      <p:pic>
        <p:nvPicPr>
          <p:cNvPr id="2050" name="Picture 2" descr="C:\Users\RAFAEL RIVAS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4" y="2038349"/>
            <a:ext cx="4341217" cy="35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38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952751" y="451168"/>
            <a:ext cx="3009899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4000" b="1" dirty="0" smtClean="0">
                <a:solidFill>
                  <a:srgbClr val="CC0000"/>
                </a:solidFill>
              </a:rPr>
              <a:t>OBJETIVOS </a:t>
            </a:r>
            <a:endParaRPr lang="es-ES" sz="4000" b="1" dirty="0">
              <a:solidFill>
                <a:srgbClr val="CC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1" y="1398587"/>
            <a:ext cx="82677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 algn="just">
              <a:lnSpc>
                <a:spcPct val="150000"/>
              </a:lnSpc>
              <a:spcBef>
                <a:spcPts val="0"/>
              </a:spcBef>
              <a:buFont typeface="Arial" charset="0"/>
              <a:buBlip>
                <a:blip r:embed="rId4"/>
              </a:buBlip>
            </a:pPr>
            <a:r>
              <a:rPr lang="es-ES" b="1" dirty="0" smtClean="0">
                <a:solidFill>
                  <a:srgbClr val="000099"/>
                </a:solidFill>
                <a:latin typeface="+mj-lt"/>
              </a:rPr>
              <a:t>SITUACIÓN DE LOS CLUBES DEL DISTRITO</a:t>
            </a:r>
          </a:p>
          <a:p>
            <a:pPr marL="432000" indent="-432000" algn="just">
              <a:lnSpc>
                <a:spcPct val="150000"/>
              </a:lnSpc>
              <a:spcBef>
                <a:spcPts val="0"/>
              </a:spcBef>
              <a:buFont typeface="Arial" charset="0"/>
              <a:buBlip>
                <a:blip r:embed="rId4"/>
              </a:buBlip>
            </a:pPr>
            <a:r>
              <a:rPr lang="es-ES" b="1" dirty="0" smtClean="0">
                <a:solidFill>
                  <a:srgbClr val="000099"/>
                </a:solidFill>
                <a:latin typeface="+mj-lt"/>
              </a:rPr>
              <a:t>NECESIDAD DE AUMENTAR LA MEMBRESÍA</a:t>
            </a:r>
          </a:p>
          <a:p>
            <a:pPr marL="432000" indent="-432000" algn="just">
              <a:lnSpc>
                <a:spcPct val="150000"/>
              </a:lnSpc>
              <a:spcBef>
                <a:spcPts val="0"/>
              </a:spcBef>
              <a:buFont typeface="Arial" charset="0"/>
              <a:buBlip>
                <a:blip r:embed="rId4"/>
              </a:buBlip>
            </a:pPr>
            <a:r>
              <a:rPr lang="es-ES" b="1" dirty="0" smtClean="0">
                <a:solidFill>
                  <a:srgbClr val="000099"/>
                </a:solidFill>
                <a:latin typeface="+mj-lt"/>
              </a:rPr>
              <a:t>ESTANCAMIENTO DEL CRECIMIENTO DE LA MEMBRESÍA</a:t>
            </a:r>
          </a:p>
          <a:p>
            <a:pPr marL="432000" indent="-432000" algn="just">
              <a:lnSpc>
                <a:spcPct val="150000"/>
              </a:lnSpc>
              <a:spcBef>
                <a:spcPts val="0"/>
              </a:spcBef>
              <a:buFont typeface="Arial" charset="0"/>
              <a:buBlip>
                <a:blip r:embed="rId4"/>
              </a:buBlip>
            </a:pPr>
            <a:r>
              <a:rPr lang="es-ES" b="1" dirty="0" smtClean="0">
                <a:solidFill>
                  <a:srgbClr val="000099"/>
                </a:solidFill>
                <a:latin typeface="+mj-lt"/>
              </a:rPr>
              <a:t>CÓMO Y CON QUIÉNES CRECER</a:t>
            </a:r>
          </a:p>
          <a:p>
            <a:pPr marL="432000" indent="-432000" algn="just">
              <a:lnSpc>
                <a:spcPct val="150000"/>
              </a:lnSpc>
              <a:spcBef>
                <a:spcPts val="0"/>
              </a:spcBef>
              <a:buFont typeface="Arial" charset="0"/>
              <a:buBlip>
                <a:blip r:embed="rId4"/>
              </a:buBlip>
            </a:pPr>
            <a:r>
              <a:rPr lang="es-ES" b="1" dirty="0" smtClean="0">
                <a:solidFill>
                  <a:srgbClr val="000099"/>
                </a:solidFill>
                <a:latin typeface="+mj-lt"/>
              </a:rPr>
              <a:t>CONCLUSIONES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432000" indent="-432000" algn="just">
              <a:lnSpc>
                <a:spcPct val="150000"/>
              </a:lnSpc>
              <a:spcBef>
                <a:spcPts val="0"/>
              </a:spcBef>
              <a:buFont typeface="Arial" charset="0"/>
              <a:buBlip>
                <a:blip r:embed="rId4"/>
              </a:buBlip>
            </a:pPr>
            <a:endParaRPr lang="es-E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38250" y="374968"/>
            <a:ext cx="6665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s-ES" sz="40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20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81001" y="1349534"/>
            <a:ext cx="8267700" cy="97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 algn="ctr">
              <a:spcBef>
                <a:spcPts val="0"/>
              </a:spcBef>
              <a:buNone/>
            </a:pPr>
            <a:endParaRPr lang="es-ES" sz="5400" b="1" dirty="0" smtClean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47700" y="1162051"/>
            <a:ext cx="7446963" cy="1162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C" sz="2400" b="1" dirty="0" smtClean="0">
                <a:latin typeface="+mj-lt"/>
              </a:rPr>
              <a:t>FALTA DE ORIENTACIÓN Y CAPACITACIÓN A ROTARIOS NUEVOS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 descr="C:\Users\RAFAEL RIVAS\Desktop\imagenes\DevelopLeadershipsSkills_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7" y="1939925"/>
            <a:ext cx="5219699" cy="39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49979" y="-2930"/>
            <a:ext cx="5600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</a:rPr>
              <a:t>¿Por qué no crecemos?</a:t>
            </a:r>
            <a:endParaRPr lang="es-CL" sz="44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1295" y="2980045"/>
            <a:ext cx="3784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sz="2400" i="1" dirty="0" smtClean="0"/>
              <a:t>- Ambiente de amistad</a:t>
            </a:r>
          </a:p>
          <a:p>
            <a:pPr algn="l"/>
            <a:r>
              <a:rPr lang="es-CL" sz="2400" i="1" dirty="0" smtClean="0"/>
              <a:t>- Sin actividades importantes</a:t>
            </a:r>
          </a:p>
          <a:p>
            <a:pPr algn="l"/>
            <a:r>
              <a:rPr lang="es-CL" sz="2400" i="1" dirty="0" smtClean="0"/>
              <a:t>- Programa capacitación</a:t>
            </a:r>
          </a:p>
          <a:p>
            <a:pPr algn="l"/>
            <a:r>
              <a:rPr lang="es-CL" sz="2400" i="1" dirty="0" smtClean="0"/>
              <a:t>- Adaptación como socio</a:t>
            </a:r>
            <a:endParaRPr lang="es-CL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7" grpId="0" build="p"/>
      <p:bldP spid="10" grpId="0" build="p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38250" y="374968"/>
            <a:ext cx="6665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s-ES" sz="40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21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81001" y="374967"/>
            <a:ext cx="8267700" cy="219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 algn="ctr">
              <a:spcBef>
                <a:spcPts val="0"/>
              </a:spcBef>
              <a:buNone/>
            </a:pPr>
            <a:endParaRPr lang="es-ES" sz="5400" b="1" dirty="0" smtClean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162051"/>
            <a:ext cx="8229600" cy="121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C" sz="2400" b="1" dirty="0" smtClean="0">
                <a:latin typeface="+mj-lt"/>
              </a:rPr>
              <a:t>INEXISTENCIA DE CAPACITACION PARA ROTARIOS ACTUALES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4" name="Picture 2" descr="C:\Users\RAFAEL RIVAS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2129432"/>
            <a:ext cx="5581651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7476" y="3348632"/>
            <a:ext cx="2979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i="1" dirty="0" smtClean="0"/>
              <a:t>EDUCACION CONTINUA</a:t>
            </a:r>
          </a:p>
          <a:p>
            <a:pPr algn="l"/>
            <a:r>
              <a:rPr lang="es-CL" i="1" dirty="0" smtClean="0"/>
              <a:t>- INNOVACIONES EN NORMAS</a:t>
            </a:r>
          </a:p>
          <a:p>
            <a:pPr algn="l"/>
            <a:r>
              <a:rPr lang="es-CL" i="1" dirty="0" smtClean="0"/>
              <a:t>- REUNIONES SEMANALES</a:t>
            </a:r>
          </a:p>
          <a:p>
            <a:pPr algn="l"/>
            <a:r>
              <a:rPr lang="es-CL" i="1" dirty="0" smtClean="0"/>
              <a:t>- REUNIONES ESPECIALES</a:t>
            </a:r>
            <a:endParaRPr lang="es-CL" i="1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</a:rPr>
              <a:t>¿Por qué no crecemos?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454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7" grpId="0" build="p"/>
      <p:bldP spid="10" grpId="0" build="p"/>
      <p:bldP spid="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38250" y="374968"/>
            <a:ext cx="6665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s-ES" sz="40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22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933451"/>
            <a:ext cx="8229600" cy="51434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EC" sz="2400" b="1" dirty="0" smtClean="0">
                <a:latin typeface="+mj-lt"/>
              </a:rPr>
              <a:t>EL CLUB NO TIENE PROYECTOS DE SERVICIO ATRACTIVOS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2" descr="C:\Users\RAFAEL RIVAS\Desktop\imagenes\DSC08437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827611"/>
            <a:ext cx="4471984" cy="33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41179" y="5138143"/>
            <a:ext cx="639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s-CL" i="1" dirty="0" smtClean="0"/>
          </a:p>
          <a:p>
            <a:pPr algn="l"/>
            <a:r>
              <a:rPr lang="es-CL" i="1" dirty="0" smtClean="0"/>
              <a:t>- DE UTILIDAD  PARA LA COMUNIDAD. ATRAEN  A FUTUROS SOCIOS</a:t>
            </a:r>
            <a:endParaRPr lang="es-CL" i="1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</a:rPr>
              <a:t>¿Por qué no crecemos?</a:t>
            </a:r>
            <a:endParaRPr lang="es-EC" dirty="0"/>
          </a:p>
        </p:txBody>
      </p:sp>
      <p:pic>
        <p:nvPicPr>
          <p:cNvPr id="3074" name="Picture 2" descr="C:\Users\RAFAEL RIVAS\Desktop\Silla-Wheelchair-Found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77" y="1558488"/>
            <a:ext cx="4359649" cy="36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63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10" grpId="0" build="p"/>
      <p:bldP spid="2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2631142" y="133350"/>
            <a:ext cx="3609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3300"/>
                </a:solidFill>
              </a:rPr>
              <a:t>¿Cómo crecer?</a:t>
            </a:r>
            <a:endParaRPr lang="es-CL" sz="4400" b="1" dirty="0">
              <a:solidFill>
                <a:srgbClr val="FF33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20374" y="914400"/>
            <a:ext cx="552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</a:rPr>
              <a:t>Participación en las reuniones semanales</a:t>
            </a:r>
            <a:endParaRPr lang="es-CL" sz="2400" b="1" dirty="0">
              <a:solidFill>
                <a:srgbClr val="0070C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8" name="Picture 2" descr="C:\Users\RAFAEL RIVA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70" y="1995487"/>
            <a:ext cx="6721360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b="1" smtClean="0"/>
              <a:pPr>
                <a:defRPr/>
              </a:pPr>
              <a:t>24</a:t>
            </a:fld>
            <a:endParaRPr lang="en-US" b="1"/>
          </a:p>
        </p:txBody>
      </p:sp>
      <p:sp>
        <p:nvSpPr>
          <p:cNvPr id="4" name="3 CuadroTexto"/>
          <p:cNvSpPr txBox="1"/>
          <p:nvPr/>
        </p:nvSpPr>
        <p:spPr>
          <a:xfrm>
            <a:off x="2631142" y="133350"/>
            <a:ext cx="3609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3300"/>
                </a:solidFill>
              </a:rPr>
              <a:t>¿Cómo crecer?</a:t>
            </a:r>
            <a:endParaRPr lang="es-CL" sz="4400" b="1" dirty="0">
              <a:solidFill>
                <a:srgbClr val="FF33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1101" y="1835437"/>
            <a:ext cx="1924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FF0000"/>
                </a:solidFill>
              </a:rPr>
              <a:t>Espíritu de las Reuniones semanales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69004" y="1659582"/>
            <a:ext cx="37240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sz="2400" b="1" dirty="0" smtClean="0"/>
              <a:t>Encuentro de amigos</a:t>
            </a:r>
          </a:p>
          <a:p>
            <a:pPr algn="l"/>
            <a:r>
              <a:rPr lang="es-CL" sz="2400" b="1" dirty="0" smtClean="0"/>
              <a:t>Espacios para comentarios</a:t>
            </a:r>
          </a:p>
          <a:p>
            <a:pPr algn="l"/>
            <a:r>
              <a:rPr lang="es-CL" sz="2400" b="1" dirty="0" smtClean="0"/>
              <a:t>Fomentar debate</a:t>
            </a:r>
          </a:p>
          <a:p>
            <a:pPr algn="l"/>
            <a:r>
              <a:rPr lang="es-CL" sz="2400" b="1" dirty="0" smtClean="0"/>
              <a:t>Inducir intercambio opinión</a:t>
            </a:r>
          </a:p>
          <a:p>
            <a:pPr algn="l"/>
            <a:r>
              <a:rPr lang="es-CL" sz="2400" b="1" dirty="0" smtClean="0"/>
              <a:t>Aportes de ideas</a:t>
            </a:r>
          </a:p>
          <a:p>
            <a:pPr algn="l"/>
            <a:r>
              <a:rPr lang="es-CL" sz="2400" b="1" dirty="0" smtClean="0"/>
              <a:t>Generar clima de amigos</a:t>
            </a:r>
            <a:endParaRPr lang="es-CL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057367" y="4560688"/>
            <a:ext cx="504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</a:rPr>
              <a:t>EJEMPLO E IMAGEN DE LOS ROTARIOS</a:t>
            </a:r>
            <a:endParaRPr lang="es-CL" sz="2400" b="1" dirty="0">
              <a:solidFill>
                <a:srgbClr val="0070C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1 Grupo"/>
          <p:cNvGrpSpPr/>
          <p:nvPr/>
        </p:nvGrpSpPr>
        <p:grpSpPr>
          <a:xfrm>
            <a:off x="3867148" y="2034748"/>
            <a:ext cx="725606" cy="1546652"/>
            <a:chOff x="4038598" y="1844248"/>
            <a:chExt cx="725606" cy="1546652"/>
          </a:xfrm>
        </p:grpSpPr>
        <p:cxnSp>
          <p:nvCxnSpPr>
            <p:cNvPr id="11" name="10 Conector recto"/>
            <p:cNvCxnSpPr/>
            <p:nvPr/>
          </p:nvCxnSpPr>
          <p:spPr>
            <a:xfrm>
              <a:off x="4038598" y="1844248"/>
              <a:ext cx="725606" cy="8037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flipH="1">
              <a:off x="4038598" y="2647950"/>
              <a:ext cx="725606" cy="7429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5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831273" y="-90785"/>
            <a:ext cx="7475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</a:rPr>
              <a:t>¿A quienes podemos ingresar?</a:t>
            </a:r>
            <a:endParaRPr lang="es-CL" sz="4400" b="1" dirty="0">
              <a:solidFill>
                <a:srgbClr val="FF000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40866" y="1345285"/>
            <a:ext cx="2430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PERSONAS ADULTAS</a:t>
            </a:r>
            <a:endParaRPr lang="es-CL" sz="2000" b="1" dirty="0" smtClean="0"/>
          </a:p>
          <a:p>
            <a:r>
              <a:rPr lang="es-CL" sz="2000" b="1" dirty="0" smtClean="0"/>
              <a:t>Buena conducta </a:t>
            </a:r>
          </a:p>
          <a:p>
            <a:r>
              <a:rPr lang="es-CL" sz="2000" b="1" dirty="0" smtClean="0"/>
              <a:t>Buena reputación      en negocios, vida privada, profesión y en la comunidad</a:t>
            </a:r>
            <a:endParaRPr lang="es-CL" sz="2000" b="1" dirty="0"/>
          </a:p>
        </p:txBody>
      </p:sp>
      <p:pic>
        <p:nvPicPr>
          <p:cNvPr id="3074" name="Picture 2" descr="C:\Users\RAFAEL RIVAS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2999"/>
            <a:ext cx="2185988" cy="29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26876" y="891699"/>
            <a:ext cx="31277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000" b="1" dirty="0" smtClean="0">
                <a:solidFill>
                  <a:srgbClr val="FF0000"/>
                </a:solidFill>
              </a:rPr>
              <a:t>Puesto importante </a:t>
            </a:r>
            <a:r>
              <a:rPr lang="es-CL" sz="2000" b="1" dirty="0" smtClean="0"/>
              <a:t>con funciones ejecutivas. Autoridad discrecional</a:t>
            </a:r>
          </a:p>
          <a:p>
            <a:pPr algn="l"/>
            <a:endParaRPr lang="es-CL" sz="2000" b="1" dirty="0" smtClean="0"/>
          </a:p>
          <a:p>
            <a:pPr algn="l"/>
            <a:r>
              <a:rPr lang="es-CL" sz="2000" b="1" dirty="0"/>
              <a:t>D</a:t>
            </a:r>
            <a:r>
              <a:rPr lang="es-CL" sz="2000" b="1" dirty="0" smtClean="0"/>
              <a:t>esempeñarse como </a:t>
            </a:r>
            <a:r>
              <a:rPr lang="es-CL" sz="2000" b="1" dirty="0" smtClean="0">
                <a:solidFill>
                  <a:srgbClr val="FF0000"/>
                </a:solidFill>
              </a:rPr>
              <a:t>dirigente</a:t>
            </a:r>
            <a:r>
              <a:rPr lang="es-CL" sz="2000" b="1" dirty="0" smtClean="0"/>
              <a:t> en la comunidad</a:t>
            </a:r>
          </a:p>
          <a:p>
            <a:pPr algn="l"/>
            <a:endParaRPr lang="es-CL" sz="2000" b="1" dirty="0" smtClean="0"/>
          </a:p>
          <a:p>
            <a:pPr algn="l"/>
            <a:r>
              <a:rPr lang="es-CL" sz="2000" b="1" dirty="0" smtClean="0"/>
              <a:t>Ex participante en programas de </a:t>
            </a:r>
            <a:r>
              <a:rPr lang="es-CL" sz="2000" b="1" dirty="0" smtClean="0">
                <a:solidFill>
                  <a:srgbClr val="FF0000"/>
                </a:solidFill>
              </a:rPr>
              <a:t>LFR</a:t>
            </a:r>
          </a:p>
          <a:p>
            <a:pPr algn="l"/>
            <a:endParaRPr lang="es-CL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252463" y="4466657"/>
            <a:ext cx="65342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ADEMAS</a:t>
            </a:r>
            <a:r>
              <a:rPr lang="es-CL" sz="2000" b="1" dirty="0" smtClean="0"/>
              <a:t> Demostrar dedicación al Servicio;</a:t>
            </a:r>
          </a:p>
          <a:p>
            <a:r>
              <a:rPr lang="es-CL" sz="2000" b="1" dirty="0" smtClean="0"/>
              <a:t>dispuesto a cumplir con asistencia en reuniones y proyectos</a:t>
            </a:r>
          </a:p>
          <a:p>
            <a:r>
              <a:rPr lang="es-CL" sz="2000" b="1" dirty="0" smtClean="0"/>
              <a:t>Estar al día en los compromisos contraídos con el Club</a:t>
            </a:r>
          </a:p>
          <a:p>
            <a:r>
              <a:rPr lang="es-CL" sz="2000" b="1" dirty="0" smtClean="0"/>
              <a:t>Residir o trabajar en la zona del club o próxima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66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716973" y="23515"/>
            <a:ext cx="7475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</a:rPr>
              <a:t>¿A quienes podemos ingresar?</a:t>
            </a:r>
            <a:endParaRPr lang="es-CL" sz="44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69907" y="1016347"/>
            <a:ext cx="453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/>
              <a:t>Crecer </a:t>
            </a:r>
            <a:r>
              <a:rPr lang="es-CL" sz="2400" b="1" dirty="0" smtClean="0">
                <a:solidFill>
                  <a:srgbClr val="FF0000"/>
                </a:solidFill>
              </a:rPr>
              <a:t>en CANTIDAD </a:t>
            </a:r>
            <a:r>
              <a:rPr lang="es-CL" sz="2400" b="1" dirty="0" smtClean="0"/>
              <a:t>con </a:t>
            </a:r>
            <a:r>
              <a:rPr lang="es-CL" sz="2400" b="1" dirty="0" smtClean="0">
                <a:solidFill>
                  <a:srgbClr val="FF0000"/>
                </a:solidFill>
              </a:rPr>
              <a:t>CALIDAD</a:t>
            </a:r>
            <a:endParaRPr lang="es-CL" sz="24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51" y="2292101"/>
            <a:ext cx="386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000" b="1" dirty="0" smtClean="0">
                <a:solidFill>
                  <a:srgbClr val="7030A0"/>
                </a:solidFill>
              </a:rPr>
              <a:t>“Rotarios que no habiendo ingresado a ningún club, viven en nuestras comunidades”. </a:t>
            </a:r>
            <a:endParaRPr lang="es-CL" sz="2000" b="1" dirty="0">
              <a:solidFill>
                <a:srgbClr val="7030A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8" name="Picture 2" descr="C:\Users\RAFAEL RIVAS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62" y="2171700"/>
            <a:ext cx="438098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42249" y="3615539"/>
            <a:ext cx="4339993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L" sz="2000" b="1" dirty="0" smtClean="0">
                <a:solidFill>
                  <a:srgbClr val="7030A0"/>
                </a:solidFill>
              </a:rPr>
              <a:t>Hombres y mujeres con liderazgo</a:t>
            </a:r>
          </a:p>
          <a:p>
            <a:pPr algn="l"/>
            <a:r>
              <a:rPr lang="es-CL" sz="2000" b="1" dirty="0" smtClean="0">
                <a:solidFill>
                  <a:srgbClr val="7030A0"/>
                </a:solidFill>
              </a:rPr>
              <a:t>Intachable comportamiento ético en    su vida personal, profesional y pública.  </a:t>
            </a:r>
          </a:p>
          <a:p>
            <a:pPr algn="l"/>
            <a:r>
              <a:rPr lang="es-CL" sz="2000" b="1" dirty="0" smtClean="0">
                <a:solidFill>
                  <a:srgbClr val="7030A0"/>
                </a:solidFill>
              </a:rPr>
              <a:t>Con vocación de servicio</a:t>
            </a:r>
          </a:p>
        </p:txBody>
      </p:sp>
    </p:spTree>
    <p:extLst>
      <p:ext uri="{BB962C8B-B14F-4D97-AF65-F5344CB8AC3E}">
        <p14:creationId xmlns:p14="http://schemas.microsoft.com/office/powerpoint/2010/main" val="1864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1585127" y="328315"/>
            <a:ext cx="5739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dirty="0" smtClean="0">
                <a:solidFill>
                  <a:srgbClr val="FF0000"/>
                </a:solidFill>
              </a:rPr>
              <a:t>Nuestra responsabilidad</a:t>
            </a:r>
            <a:endParaRPr lang="es-CL" sz="44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47492" y="2311747"/>
            <a:ext cx="3610758" cy="2862322"/>
          </a:xfrm>
          <a:prstGeom prst="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CL" sz="2000" b="1" dirty="0" smtClean="0"/>
              <a:t>Responsabilidad</a:t>
            </a:r>
            <a:r>
              <a:rPr lang="es-CL" sz="2000" b="1" dirty="0">
                <a:sym typeface="Wingdings" panose="05000000000000000000" pitchFamily="2" charset="2"/>
              </a:rPr>
              <a:t> </a:t>
            </a:r>
            <a:r>
              <a:rPr lang="es-CL" sz="2000" b="1" dirty="0" smtClean="0">
                <a:sym typeface="Wingdings" panose="05000000000000000000" pitchFamily="2" charset="2"/>
              </a:rPr>
              <a:t>de todos:</a:t>
            </a:r>
          </a:p>
          <a:p>
            <a:pPr algn="l">
              <a:lnSpc>
                <a:spcPct val="150000"/>
              </a:lnSpc>
            </a:pPr>
            <a:r>
              <a:rPr lang="es-CL" sz="2000" b="1" dirty="0" smtClean="0">
                <a:sym typeface="Wingdings" panose="05000000000000000000" pitchFamily="2" charset="2"/>
              </a:rPr>
              <a:t>U</a:t>
            </a:r>
            <a:r>
              <a:rPr lang="es-CL" sz="2000" b="1" dirty="0" smtClean="0"/>
              <a:t>bicarlos, identificarlos y convencerlos.</a:t>
            </a:r>
          </a:p>
          <a:p>
            <a:pPr algn="l">
              <a:lnSpc>
                <a:spcPct val="150000"/>
              </a:lnSpc>
            </a:pPr>
            <a:r>
              <a:rPr lang="es-CL" sz="2000" b="1" dirty="0" smtClean="0"/>
              <a:t>Búsqueda permanente de candidatos,</a:t>
            </a:r>
          </a:p>
          <a:p>
            <a:pPr algn="l">
              <a:lnSpc>
                <a:spcPct val="150000"/>
              </a:lnSpc>
            </a:pPr>
            <a:r>
              <a:rPr lang="es-CL" sz="2000" b="1" dirty="0" smtClean="0"/>
              <a:t>Para unirlos al servicio.</a:t>
            </a:r>
            <a:endParaRPr lang="es-CL" sz="2000" b="1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2" name="Picture 2" descr="C:\Users\RAFAEL RIVAS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7" y="1628774"/>
            <a:ext cx="4370271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912813" y="1732863"/>
            <a:ext cx="6528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2060"/>
                </a:solidFill>
              </a:rPr>
              <a:t>Un Cuadro </a:t>
            </a:r>
            <a:r>
              <a:rPr lang="es-CL" sz="2800" b="1" dirty="0">
                <a:solidFill>
                  <a:srgbClr val="002060"/>
                </a:solidFill>
              </a:rPr>
              <a:t>S</a:t>
            </a:r>
            <a:r>
              <a:rPr lang="es-CL" sz="2800" b="1" dirty="0" smtClean="0">
                <a:solidFill>
                  <a:srgbClr val="002060"/>
                </a:solidFill>
              </a:rPr>
              <a:t>ocial activo, adecuado en cantidad y calidad, garantiza la existencia del club a lo largo de los años</a:t>
            </a:r>
            <a:endParaRPr lang="es-CL" sz="2800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94083" y="3903524"/>
            <a:ext cx="6692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2060"/>
                </a:solidFill>
              </a:rPr>
              <a:t>Un club eficaz y atractivo para los socios, garantiza la existencia de un cuadro social estable y en crecimiento.</a:t>
            </a:r>
            <a:endParaRPr lang="es-CL" sz="2800" b="1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15752" y="457200"/>
            <a:ext cx="3830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</a:rPr>
              <a:t>CONCLUSIONES</a:t>
            </a:r>
            <a:endParaRPr lang="es-CL" sz="4400" b="1" dirty="0">
              <a:solidFill>
                <a:srgbClr val="FF00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382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27901" y="5327645"/>
            <a:ext cx="957795" cy="114935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29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0" y="3636962"/>
            <a:ext cx="89646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 algn="ctr">
              <a:spcBef>
                <a:spcPts val="0"/>
              </a:spcBef>
              <a:buNone/>
            </a:pPr>
            <a:r>
              <a:rPr lang="es-ES" sz="4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¡GRACIAS POR SU ATENCIÓN!</a:t>
            </a:r>
          </a:p>
          <a:p>
            <a:pPr marL="538163" indent="-538163" algn="just">
              <a:spcBef>
                <a:spcPts val="0"/>
              </a:spcBef>
              <a:buNone/>
            </a:pPr>
            <a:endParaRPr lang="es-ES" sz="3600" b="1" dirty="0" smtClean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6" name="Picture 18" descr="AARotar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4" y="623887"/>
            <a:ext cx="24225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2" descr="C:\Users\RAFAEL RIVAS\Desktop\WelcomeToRotary_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3803"/>
            <a:ext cx="7124700" cy="54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00054" y="405884"/>
            <a:ext cx="745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rgbClr val="FF0000"/>
                </a:solidFill>
              </a:rPr>
              <a:t>CUADRO SOCIAL…. ¡LO MÁS IMPORTANTE!</a:t>
            </a:r>
            <a:endParaRPr lang="es-C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4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87705" y="285750"/>
            <a:ext cx="4800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</a:rPr>
              <a:t>¡¡REDISTRITACION!!</a:t>
            </a:r>
            <a:endParaRPr lang="es-CL" sz="4400" b="1" dirty="0">
              <a:solidFill>
                <a:srgbClr val="FF0000"/>
              </a:solidFill>
            </a:endParaRPr>
          </a:p>
        </p:txBody>
      </p:sp>
      <p:sp>
        <p:nvSpPr>
          <p:cNvPr id="15" name="14 Más"/>
          <p:cNvSpPr/>
          <p:nvPr/>
        </p:nvSpPr>
        <p:spPr>
          <a:xfrm>
            <a:off x="2448888" y="3124200"/>
            <a:ext cx="694362" cy="818776"/>
          </a:xfrm>
          <a:prstGeom prst="mathPlus">
            <a:avLst/>
          </a:prstGeom>
          <a:solidFill>
            <a:srgbClr val="D746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18 Igual que"/>
          <p:cNvSpPr/>
          <p:nvPr/>
        </p:nvSpPr>
        <p:spPr>
          <a:xfrm>
            <a:off x="5505450" y="3276226"/>
            <a:ext cx="647700" cy="513343"/>
          </a:xfrm>
          <a:prstGeom prst="mathEqual">
            <a:avLst/>
          </a:prstGeom>
          <a:solidFill>
            <a:srgbClr val="D746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22912" y="2176462"/>
            <a:ext cx="1477338" cy="3664847"/>
            <a:chOff x="522912" y="2176462"/>
            <a:chExt cx="1477338" cy="3664847"/>
          </a:xfrm>
        </p:grpSpPr>
        <p:grpSp>
          <p:nvGrpSpPr>
            <p:cNvPr id="14" name="13 Grupo"/>
            <p:cNvGrpSpPr/>
            <p:nvPr/>
          </p:nvGrpSpPr>
          <p:grpSpPr>
            <a:xfrm>
              <a:off x="522912" y="2898116"/>
              <a:ext cx="1477338" cy="2169184"/>
              <a:chOff x="1314450" y="2247900"/>
              <a:chExt cx="1477338" cy="2266950"/>
            </a:xfrm>
            <a:solidFill>
              <a:schemeClr val="bg2">
                <a:lumMod val="50000"/>
              </a:schemeClr>
            </a:solidFill>
          </p:grpSpPr>
          <p:sp>
            <p:nvSpPr>
              <p:cNvPr id="8" name="7 Proceso predefinido"/>
              <p:cNvSpPr/>
              <p:nvPr/>
            </p:nvSpPr>
            <p:spPr>
              <a:xfrm>
                <a:off x="1504950" y="2413516"/>
                <a:ext cx="1085850" cy="2101334"/>
              </a:xfrm>
              <a:prstGeom prst="flowChartPredefinedProcess">
                <a:avLst/>
              </a:prstGeom>
              <a:grpFill/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2400" b="1" dirty="0" smtClean="0">
                    <a:solidFill>
                      <a:srgbClr val="FF0000"/>
                    </a:solidFill>
                  </a:rPr>
                  <a:t>D</a:t>
                </a:r>
                <a:endParaRPr lang="es-CL" sz="24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s-CL" sz="2400" b="1" dirty="0" smtClean="0">
                    <a:solidFill>
                      <a:srgbClr val="FF0000"/>
                    </a:solidFill>
                  </a:rPr>
                  <a:t>4360</a:t>
                </a:r>
              </a:p>
              <a:p>
                <a:pPr algn="ctr"/>
                <a:endParaRPr lang="es-CL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" name="9 Conector recto"/>
              <p:cNvCxnSpPr/>
              <p:nvPr/>
            </p:nvCxnSpPr>
            <p:spPr>
              <a:xfrm>
                <a:off x="1314450" y="2247900"/>
                <a:ext cx="1477338" cy="0"/>
              </a:xfrm>
              <a:prstGeom prst="line">
                <a:avLst/>
              </a:prstGeom>
              <a:grp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19 CuadroTexto"/>
            <p:cNvSpPr txBox="1"/>
            <p:nvPr/>
          </p:nvSpPr>
          <p:spPr>
            <a:xfrm>
              <a:off x="562976" y="5194978"/>
              <a:ext cx="12202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18,8 socios</a:t>
              </a:r>
            </a:p>
            <a:p>
              <a:r>
                <a:rPr lang="es-CL" dirty="0" smtClean="0"/>
                <a:t>Por club</a:t>
              </a:r>
              <a:endParaRPr lang="es-CL" dirty="0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665145" y="2176462"/>
              <a:ext cx="1162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797 socios</a:t>
              </a:r>
            </a:p>
            <a:p>
              <a:r>
                <a:rPr lang="es-CL" dirty="0" smtClean="0"/>
                <a:t>43 clubes</a:t>
              </a:r>
              <a:endParaRPr lang="es-CL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522771" y="1833562"/>
            <a:ext cx="1477338" cy="4007748"/>
            <a:chOff x="3522771" y="1833562"/>
            <a:chExt cx="1477338" cy="4007748"/>
          </a:xfrm>
        </p:grpSpPr>
        <p:grpSp>
          <p:nvGrpSpPr>
            <p:cNvPr id="9" name="8 Grupo"/>
            <p:cNvGrpSpPr/>
            <p:nvPr/>
          </p:nvGrpSpPr>
          <p:grpSpPr>
            <a:xfrm>
              <a:off x="3522771" y="2560587"/>
              <a:ext cx="1477338" cy="2544811"/>
              <a:chOff x="3522771" y="2560587"/>
              <a:chExt cx="1477338" cy="2544811"/>
            </a:xfrm>
          </p:grpSpPr>
          <p:sp>
            <p:nvSpPr>
              <p:cNvPr id="17" name="16 Proceso predefinido"/>
              <p:cNvSpPr/>
              <p:nvPr/>
            </p:nvSpPr>
            <p:spPr>
              <a:xfrm>
                <a:off x="3754251" y="2724150"/>
                <a:ext cx="1085850" cy="2381248"/>
              </a:xfrm>
              <a:prstGeom prst="flowChartPredefinedProcess">
                <a:avLst/>
              </a:prstGeom>
              <a:solidFill>
                <a:schemeClr val="bg2">
                  <a:lumMod val="50000"/>
                </a:schemeClr>
              </a:solidFill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2400" b="1" dirty="0" smtClean="0">
                    <a:solidFill>
                      <a:srgbClr val="FF0000"/>
                    </a:solidFill>
                  </a:rPr>
                  <a:t>D</a:t>
                </a:r>
              </a:p>
              <a:p>
                <a:pPr algn="ctr"/>
                <a:r>
                  <a:rPr lang="es-CL" sz="2400" b="1" dirty="0" smtClean="0">
                    <a:solidFill>
                      <a:srgbClr val="FF0000"/>
                    </a:solidFill>
                  </a:rPr>
                  <a:t>4350</a:t>
                </a:r>
              </a:p>
              <a:p>
                <a:pPr algn="ctr"/>
                <a:endParaRPr lang="es-CL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" name="17 Conector recto"/>
              <p:cNvCxnSpPr/>
              <p:nvPr/>
            </p:nvCxnSpPr>
            <p:spPr>
              <a:xfrm>
                <a:off x="3522771" y="2560587"/>
                <a:ext cx="1477338" cy="0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24 CuadroTexto"/>
            <p:cNvSpPr txBox="1"/>
            <p:nvPr/>
          </p:nvSpPr>
          <p:spPr>
            <a:xfrm>
              <a:off x="3663436" y="5194979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17,6 Socios</a:t>
              </a:r>
            </a:p>
            <a:p>
              <a:r>
                <a:rPr lang="es-CL" dirty="0" smtClean="0"/>
                <a:t>por Club</a:t>
              </a:r>
              <a:endParaRPr lang="es-CL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633805" y="1833562"/>
              <a:ext cx="1337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1.007 socios</a:t>
              </a:r>
            </a:p>
            <a:p>
              <a:r>
                <a:rPr lang="es-CL" dirty="0" smtClean="0"/>
                <a:t>57 clubes</a:t>
              </a:r>
              <a:endParaRPr lang="es-CL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591300" y="750391"/>
            <a:ext cx="2189956" cy="5185484"/>
            <a:chOff x="6591300" y="750391"/>
            <a:chExt cx="2189956" cy="5185484"/>
          </a:xfrm>
        </p:grpSpPr>
        <p:grpSp>
          <p:nvGrpSpPr>
            <p:cNvPr id="21" name="20 Grupo"/>
            <p:cNvGrpSpPr/>
            <p:nvPr/>
          </p:nvGrpSpPr>
          <p:grpSpPr>
            <a:xfrm>
              <a:off x="6591300" y="1371600"/>
              <a:ext cx="2189956" cy="3810000"/>
              <a:chOff x="1314450" y="2247900"/>
              <a:chExt cx="1477338" cy="2266950"/>
            </a:xfrm>
            <a:solidFill>
              <a:schemeClr val="bg2">
                <a:lumMod val="50000"/>
              </a:schemeClr>
            </a:solidFill>
          </p:grpSpPr>
          <p:sp>
            <p:nvSpPr>
              <p:cNvPr id="22" name="21 Proceso predefinido"/>
              <p:cNvSpPr/>
              <p:nvPr/>
            </p:nvSpPr>
            <p:spPr>
              <a:xfrm>
                <a:off x="1504950" y="2413516"/>
                <a:ext cx="1085850" cy="2101334"/>
              </a:xfrm>
              <a:prstGeom prst="flowChartPredefinedProcess">
                <a:avLst/>
              </a:prstGeom>
              <a:grpFill/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2400" b="1" dirty="0" smtClean="0">
                    <a:solidFill>
                      <a:srgbClr val="FF0000"/>
                    </a:solidFill>
                  </a:rPr>
                  <a:t>D</a:t>
                </a:r>
              </a:p>
              <a:p>
                <a:pPr algn="ctr"/>
                <a:r>
                  <a:rPr lang="es-CL" sz="2400" b="1" dirty="0" smtClean="0">
                    <a:solidFill>
                      <a:srgbClr val="FF0000"/>
                    </a:solidFill>
                  </a:rPr>
                  <a:t>4355</a:t>
                </a:r>
              </a:p>
              <a:p>
                <a:pPr algn="ctr"/>
                <a:endParaRPr lang="es-CL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3" name="22 Conector recto"/>
              <p:cNvCxnSpPr/>
              <p:nvPr/>
            </p:nvCxnSpPr>
            <p:spPr>
              <a:xfrm>
                <a:off x="1314450" y="2247900"/>
                <a:ext cx="1477338" cy="0"/>
              </a:xfrm>
              <a:prstGeom prst="line">
                <a:avLst/>
              </a:prstGeom>
              <a:grp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23 CuadroTexto"/>
            <p:cNvSpPr txBox="1"/>
            <p:nvPr/>
          </p:nvSpPr>
          <p:spPr>
            <a:xfrm>
              <a:off x="7121313" y="5289544"/>
              <a:ext cx="12202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17,7 socios</a:t>
              </a:r>
            </a:p>
            <a:p>
              <a:r>
                <a:rPr lang="es-CL" dirty="0" smtClean="0"/>
                <a:t>por club</a:t>
              </a:r>
              <a:endParaRPr lang="es-CL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964167" y="750391"/>
              <a:ext cx="1337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1.771 socios</a:t>
              </a:r>
            </a:p>
            <a:p>
              <a:r>
                <a:rPr lang="es-CL" dirty="0" smtClean="0"/>
                <a:t>100 clubes</a:t>
              </a:r>
              <a:endParaRPr lang="es-CL" dirty="0"/>
            </a:p>
          </p:txBody>
        </p:sp>
      </p:grpSp>
      <p:pic>
        <p:nvPicPr>
          <p:cNvPr id="26" name="2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0930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25119" y="196274"/>
            <a:ext cx="6853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/>
              <a:t>NUEVO ROTARY CLUB NAHUEN, D.4355</a:t>
            </a:r>
            <a:endParaRPr lang="es-CL" sz="3200" b="1" dirty="0"/>
          </a:p>
        </p:txBody>
      </p:sp>
      <p:pic>
        <p:nvPicPr>
          <p:cNvPr id="1027" name="Picture 3" descr="C:\Users\RAFAEL RIVAS\Desktop\734127_1394612467437938_175261417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81100"/>
            <a:ext cx="87915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38250" y="374968"/>
            <a:ext cx="6665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s-ES" sz="40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/>
          <a:lstStyle/>
          <a:p>
            <a:r>
              <a:rPr lang="es-CL" sz="4000" b="1" dirty="0" smtClean="0">
                <a:solidFill>
                  <a:srgbClr val="FF0000"/>
                </a:solidFill>
              </a:rPr>
              <a:t>¿POR QUÉ 25 SOCIOS?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35500" y="800100"/>
            <a:ext cx="2111988" cy="20313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CL" b="1" dirty="0" smtClean="0"/>
              <a:t>PRESIDENTE</a:t>
            </a:r>
          </a:p>
          <a:p>
            <a:pPr algn="l"/>
            <a:r>
              <a:rPr lang="es-CL" b="1" dirty="0" smtClean="0"/>
              <a:t>PRESIDENTE ELECTO</a:t>
            </a:r>
          </a:p>
          <a:p>
            <a:pPr algn="l"/>
            <a:r>
              <a:rPr lang="es-CL" b="1" dirty="0" smtClean="0"/>
              <a:t>PAST PRESIDENTE</a:t>
            </a:r>
          </a:p>
          <a:p>
            <a:pPr algn="l"/>
            <a:r>
              <a:rPr lang="es-CL" b="1" dirty="0" smtClean="0"/>
              <a:t>VICE PRESIDENTE</a:t>
            </a:r>
          </a:p>
          <a:p>
            <a:pPr algn="l"/>
            <a:r>
              <a:rPr lang="es-CL" b="1" dirty="0" smtClean="0"/>
              <a:t>SECRETARIO</a:t>
            </a:r>
          </a:p>
          <a:p>
            <a:pPr algn="l"/>
            <a:r>
              <a:rPr lang="es-CL" b="1" dirty="0" smtClean="0"/>
              <a:t>TESORERO </a:t>
            </a:r>
          </a:p>
          <a:p>
            <a:pPr algn="l"/>
            <a:r>
              <a:rPr lang="es-CL" b="1" dirty="0" smtClean="0"/>
              <a:t>MACERO</a:t>
            </a:r>
            <a:endParaRPr lang="es-CL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368718" y="1352550"/>
            <a:ext cx="2060282" cy="914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DIRECTIVA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387768" y="3028950"/>
            <a:ext cx="2060282" cy="9144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PDTES DE COMITÉS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406818" y="4533900"/>
            <a:ext cx="2060282" cy="914400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MIEMBROS  COMITÉS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52756" y="165735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b="1" dirty="0" smtClean="0"/>
              <a:t>7    SOCIOS </a:t>
            </a:r>
            <a:endParaRPr lang="es-CL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660198" y="2952750"/>
            <a:ext cx="2145652" cy="175432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CL" b="1" dirty="0" smtClean="0"/>
              <a:t>ADMINISTRACIÓN   </a:t>
            </a:r>
          </a:p>
          <a:p>
            <a:pPr algn="l"/>
            <a:r>
              <a:rPr lang="es-CL" b="1" dirty="0" smtClean="0"/>
              <a:t>CUADRO SOCIAL</a:t>
            </a:r>
          </a:p>
          <a:p>
            <a:pPr algn="l"/>
            <a:r>
              <a:rPr lang="es-CL" b="1" dirty="0" smtClean="0"/>
              <a:t>PROYECTOS</a:t>
            </a:r>
          </a:p>
          <a:p>
            <a:pPr algn="l"/>
            <a:r>
              <a:rPr lang="es-CL" b="1" dirty="0" smtClean="0"/>
              <a:t>LFR</a:t>
            </a:r>
          </a:p>
          <a:p>
            <a:pPr algn="l"/>
            <a:r>
              <a:rPr lang="es-CL" b="1" dirty="0" smtClean="0"/>
              <a:t>RR.PP.</a:t>
            </a:r>
          </a:p>
          <a:p>
            <a:pPr algn="l"/>
            <a:r>
              <a:rPr lang="es-CL" b="1" dirty="0" smtClean="0"/>
              <a:t>JUVENTUD</a:t>
            </a:r>
            <a:endParaRPr lang="es-CL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150113" y="34290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b="1" dirty="0" smtClean="0"/>
              <a:t>6    SOCIOS</a:t>
            </a:r>
            <a:endParaRPr lang="es-CL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705350" y="4885908"/>
            <a:ext cx="2039586" cy="36933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CL" b="1" dirty="0" smtClean="0"/>
              <a:t>2 SOCIOS POR CTÉ.</a:t>
            </a:r>
            <a:endParaRPr lang="es-CL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139749" y="48800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b="1" dirty="0" smtClean="0"/>
              <a:t>12  SOCIOS</a:t>
            </a:r>
            <a:endParaRPr lang="es-CL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762964" y="5505449"/>
            <a:ext cx="37201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s-CL" sz="2000" b="1" dirty="0" smtClean="0"/>
              <a:t>TOTAL ………………...      25  SOCIOS            </a:t>
            </a:r>
            <a:endParaRPr lang="es-CL" sz="2000" b="1" dirty="0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7" grpId="0"/>
      <p:bldP spid="11" grpId="0" animBg="1"/>
      <p:bldP spid="13" grpId="0" animBg="1"/>
      <p:bldP spid="15" grpId="0" animBg="1"/>
      <p:bldP spid="16" grpId="0" animBg="1"/>
      <p:bldP spid="14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EEC8-ACAA-4D0B-AD43-815146234E4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04852" y="1123950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2</a:t>
            </a:r>
            <a:r>
              <a:rPr lang="es-CL" sz="1200" dirty="0" smtClean="0"/>
              <a:t>.500</a:t>
            </a:r>
            <a:endParaRPr lang="es-CL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269133" y="5372099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C/Mínimo </a:t>
            </a:r>
          </a:p>
          <a:p>
            <a:r>
              <a:rPr lang="es-CL" dirty="0" smtClean="0"/>
              <a:t>25 S.X club</a:t>
            </a:r>
            <a:endParaRPr lang="es-CL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423903" y="344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/>
              <a:t>1.000</a:t>
            </a:r>
            <a:endParaRPr lang="es-CL" sz="12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419056" y="20002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/>
              <a:t>2.000</a:t>
            </a:r>
            <a:endParaRPr lang="es-CL" sz="1200" dirty="0"/>
          </a:p>
        </p:txBody>
      </p:sp>
      <p:grpSp>
        <p:nvGrpSpPr>
          <p:cNvPr id="2" name="1 Grupo"/>
          <p:cNvGrpSpPr/>
          <p:nvPr/>
        </p:nvGrpSpPr>
        <p:grpSpPr>
          <a:xfrm>
            <a:off x="1884363" y="1074182"/>
            <a:ext cx="306387" cy="4478894"/>
            <a:chOff x="1884363" y="978932"/>
            <a:chExt cx="306387" cy="4478894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1884363" y="1257300"/>
              <a:ext cx="3063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94275" y="2114550"/>
              <a:ext cx="2964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1905000" y="3562350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 flipH="1" flipV="1">
              <a:off x="2016418" y="978932"/>
              <a:ext cx="26094" cy="44788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4008779" y="537141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Actual</a:t>
            </a:r>
            <a:endParaRPr lang="es-CL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629132" y="6096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Socios</a:t>
            </a:r>
            <a:endParaRPr lang="es-CL" dirty="0"/>
          </a:p>
        </p:txBody>
      </p:sp>
      <p:cxnSp>
        <p:nvCxnSpPr>
          <p:cNvPr id="47" name="46 Conector recto de flecha"/>
          <p:cNvCxnSpPr/>
          <p:nvPr/>
        </p:nvCxnSpPr>
        <p:spPr>
          <a:xfrm>
            <a:off x="1752600" y="5257800"/>
            <a:ext cx="674303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-5474" y="-90220"/>
            <a:ext cx="850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 smtClean="0">
                <a:solidFill>
                  <a:srgbClr val="FF0000"/>
                </a:solidFill>
              </a:rPr>
              <a:t>¿Cuantos somos y cuantos deberíamos ser?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19" name="18 Cilindro"/>
          <p:cNvSpPr/>
          <p:nvPr/>
        </p:nvSpPr>
        <p:spPr>
          <a:xfrm>
            <a:off x="6929438" y="2000250"/>
            <a:ext cx="914400" cy="32567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2.010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908047" y="5314264"/>
            <a:ext cx="99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Meta al 2014</a:t>
            </a:r>
            <a:endParaRPr lang="es-CL" dirty="0"/>
          </a:p>
        </p:txBody>
      </p:sp>
      <p:sp>
        <p:nvSpPr>
          <p:cNvPr id="22" name="21 Cilindro"/>
          <p:cNvSpPr/>
          <p:nvPr/>
        </p:nvSpPr>
        <p:spPr>
          <a:xfrm>
            <a:off x="3943594" y="2819400"/>
            <a:ext cx="914400" cy="2438400"/>
          </a:xfrm>
          <a:prstGeom prst="can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1.766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94 cl.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4 Cilindro"/>
          <p:cNvSpPr/>
          <p:nvPr/>
        </p:nvSpPr>
        <p:spPr>
          <a:xfrm>
            <a:off x="5437562" y="1257300"/>
            <a:ext cx="914400" cy="3999814"/>
          </a:xfrm>
          <a:prstGeom prst="can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2.480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27" name="26 Cilindro"/>
          <p:cNvSpPr/>
          <p:nvPr/>
        </p:nvSpPr>
        <p:spPr>
          <a:xfrm>
            <a:off x="2506955" y="2686050"/>
            <a:ext cx="914400" cy="2570976"/>
          </a:xfrm>
          <a:prstGeom prst="can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1.771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100 cl.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43519" y="5276164"/>
            <a:ext cx="72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0</a:t>
            </a:r>
            <a:r>
              <a:rPr lang="es-CL" dirty="0" smtClean="0"/>
              <a:t>1.Jul</a:t>
            </a:r>
          </a:p>
          <a:p>
            <a:r>
              <a:rPr lang="es-CL" dirty="0" smtClean="0"/>
              <a:t>2012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46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4" grpId="0"/>
      <p:bldP spid="19" grpId="0" animBg="1"/>
      <p:bldP spid="6" grpId="0"/>
      <p:bldP spid="22" grpId="0" animBg="1"/>
      <p:bldP spid="5" grpId="0" animBg="1"/>
      <p:bldP spid="2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8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81399" y="861716"/>
            <a:ext cx="1581151" cy="43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 algn="just">
              <a:spcBef>
                <a:spcPts val="0"/>
              </a:spcBef>
              <a:buNone/>
            </a:pPr>
            <a:endParaRPr lang="es-ES" sz="3600" b="1" dirty="0" smtClean="0">
              <a:solidFill>
                <a:srgbClr val="000099"/>
              </a:solidFill>
              <a:latin typeface="+mj-lt"/>
            </a:endParaRPr>
          </a:p>
          <a:p>
            <a:pPr marL="538163" indent="-538163" algn="just">
              <a:spcBef>
                <a:spcPts val="0"/>
              </a:spcBef>
              <a:buNone/>
            </a:pPr>
            <a:endParaRPr lang="es-ES" sz="3600" b="1" dirty="0" smtClean="0">
              <a:solidFill>
                <a:srgbClr val="000099"/>
              </a:solidFill>
              <a:latin typeface="+mj-lt"/>
            </a:endParaRPr>
          </a:p>
          <a:p>
            <a:pPr marL="538163" indent="-538163" algn="ctr">
              <a:spcBef>
                <a:spcPts val="0"/>
              </a:spcBef>
              <a:buNone/>
            </a:pPr>
            <a:endParaRPr lang="es-ES" sz="48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538163" indent="-538163" algn="just">
              <a:spcBef>
                <a:spcPts val="0"/>
              </a:spcBef>
              <a:buNone/>
            </a:pPr>
            <a:endParaRPr lang="es-ES" sz="3600" b="1" dirty="0" smtClean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13881"/>
              </p:ext>
            </p:extLst>
          </p:nvPr>
        </p:nvGraphicFramePr>
        <p:xfrm>
          <a:off x="1905000" y="995066"/>
          <a:ext cx="5600700" cy="467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52"/>
                <a:gridCol w="1650448"/>
              </a:tblGrid>
              <a:tr h="74450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bg1"/>
                          </a:solidFill>
                        </a:rPr>
                        <a:t>ROTARY CLUB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</a:rPr>
                        <a:t>MEMB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1542">
                <a:tc>
                  <a:txBody>
                    <a:bodyPr/>
                    <a:lstStyle/>
                    <a:p>
                      <a:pPr algn="l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CAUQUENES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1542">
                <a:tc>
                  <a:txBody>
                    <a:bodyPr/>
                    <a:lstStyle/>
                    <a:p>
                      <a:pPr algn="l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CHILLAN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es-CL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1542">
                <a:tc>
                  <a:txBody>
                    <a:bodyPr/>
                    <a:lstStyle/>
                    <a:p>
                      <a:pPr algn="l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CONCEPCION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s-CL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1542">
                <a:tc>
                  <a:txBody>
                    <a:bodyPr/>
                    <a:lstStyle/>
                    <a:p>
                      <a:pPr algn="l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CONCEPCION NORTE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1542">
                <a:tc>
                  <a:txBody>
                    <a:bodyPr/>
                    <a:lstStyle/>
                    <a:p>
                      <a:pPr algn="l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LINARES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1542">
                <a:tc>
                  <a:txBody>
                    <a:bodyPr/>
                    <a:lstStyle/>
                    <a:p>
                      <a:pPr algn="l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LOS</a:t>
                      </a:r>
                      <a:r>
                        <a:rPr lang="es-CL" b="1" baseline="0" dirty="0" smtClean="0">
                          <a:solidFill>
                            <a:schemeClr val="bg1"/>
                          </a:solidFill>
                        </a:rPr>
                        <a:t> ANGELES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1542">
                <a:tc>
                  <a:txBody>
                    <a:bodyPr/>
                    <a:lstStyle/>
                    <a:p>
                      <a:pPr algn="l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STA. MARIA</a:t>
                      </a:r>
                      <a:r>
                        <a:rPr lang="es-CL" b="1" baseline="0" dirty="0" smtClean="0">
                          <a:solidFill>
                            <a:schemeClr val="bg1"/>
                          </a:solidFill>
                        </a:rPr>
                        <a:t> LOS ANGELES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1542">
                <a:tc>
                  <a:txBody>
                    <a:bodyPr/>
                    <a:lstStyle/>
                    <a:p>
                      <a:pPr algn="l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CHILLAN</a:t>
                      </a:r>
                      <a:r>
                        <a:rPr lang="es-CL" b="1" baseline="0" dirty="0" smtClean="0">
                          <a:solidFill>
                            <a:schemeClr val="bg1"/>
                          </a:solidFill>
                        </a:rPr>
                        <a:t> ORIENTE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342788" y="304801"/>
            <a:ext cx="452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/>
              <a:t>17 CLUBES CON 25 SOCIOS Y MÁS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374306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85061" y="1146435"/>
            <a:ext cx="8200945" cy="4539472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235950" y="6489700"/>
            <a:ext cx="900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FA02DD6-2F0A-4977-8FB9-7E50BCC1D88F}" type="slidenum">
              <a:rPr lang="es-ES" b="1">
                <a:solidFill>
                  <a:schemeClr val="bg1"/>
                </a:solidFill>
              </a:rPr>
              <a:pPr eaLnBrk="1" hangingPunct="1"/>
              <a:t>9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77592" y="209550"/>
            <a:ext cx="730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/>
              <a:t>SITUACION CLUBES (32) CON MENOS 15 SOCIOS</a:t>
            </a:r>
            <a:endParaRPr lang="es-CL" sz="28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27640"/>
              </p:ext>
            </p:extLst>
          </p:nvPr>
        </p:nvGraphicFramePr>
        <p:xfrm>
          <a:off x="914398" y="1146435"/>
          <a:ext cx="7186488" cy="453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2"/>
                <a:gridCol w="1238250"/>
                <a:gridCol w="1295400"/>
                <a:gridCol w="1276350"/>
                <a:gridCol w="1433386"/>
              </a:tblGrid>
              <a:tr h="66331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Rotary CLUB 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 JULIO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SEPTIEMB.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 OCTUBRE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NOVIEMB.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BULNES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61093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COELEMU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COLLIPULLI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10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10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10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CONCEPCION</a:t>
                      </a:r>
                      <a:r>
                        <a:rPr lang="es-CL" b="1" baseline="0" dirty="0" smtClean="0"/>
                        <a:t> SUR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13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13</a:t>
                      </a:r>
                      <a:r>
                        <a:rPr lang="es-CL" b="1" baseline="0" dirty="0" smtClean="0"/>
                        <a:t> 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13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13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CONSTITUCION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CURACAUTIN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12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12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CURANILAHUE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12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12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12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12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  <a:tr h="46646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LEBU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10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10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10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10</a:t>
                      </a:r>
                      <a:endParaRPr lang="es-CL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2208" y="138584"/>
            <a:ext cx="627596" cy="7531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89408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PETS1-2011">
  <a:themeElements>
    <a:clrScheme name="245 custom 1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FF6600"/>
      </a:accent2>
      <a:accent3>
        <a:srgbClr val="2397E2"/>
      </a:accent3>
      <a:accent4>
        <a:srgbClr val="35ACA2"/>
      </a:accent4>
      <a:accent5>
        <a:srgbClr val="5430BB"/>
      </a:accent5>
      <a:accent6>
        <a:srgbClr val="FF0099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8591</TotalTime>
  <Words>845</Words>
  <Application>Microsoft Office PowerPoint</Application>
  <PresentationFormat>Presentación en pantalla (4:3)</PresentationFormat>
  <Paragraphs>329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PETS1-2011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25 SOCIOS?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no crecemos?</vt:lpstr>
      <vt:lpstr>¿Por qué no crecemos?</vt:lpstr>
      <vt:lpstr>Presentación de PowerPoint</vt:lpstr>
      <vt:lpstr>¿Por qué no crecemos?</vt:lpstr>
      <vt:lpstr>¿Por qué no crecemos?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nunesc</dc:creator>
  <cp:lastModifiedBy>Carmen</cp:lastModifiedBy>
  <cp:revision>387</cp:revision>
  <cp:lastPrinted>2012-01-19T19:15:47Z</cp:lastPrinted>
  <dcterms:created xsi:type="dcterms:W3CDTF">2011-10-03T14:48:05Z</dcterms:created>
  <dcterms:modified xsi:type="dcterms:W3CDTF">2013-11-30T12:24:47Z</dcterms:modified>
</cp:coreProperties>
</file>